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y="5143500" cx="9144000"/>
  <p:notesSz cx="6858000" cy="9144000"/>
  <p:embeddedFontLst>
    <p:embeddedFont>
      <p:font typeface="Josefin Slab"/>
      <p:regular r:id="rId55"/>
      <p:bold r:id="rId56"/>
      <p:italic r:id="rId57"/>
      <p:boldItalic r:id="rId58"/>
    </p:embeddedFont>
    <p:embeddedFont>
      <p:font typeface="Anton"/>
      <p:regular r:id="rId59"/>
    </p:embeddedFont>
    <p:embeddedFont>
      <p:font typeface="Raleway"/>
      <p:regular r:id="rId60"/>
      <p:bold r:id="rId61"/>
      <p:italic r:id="rId62"/>
      <p:boldItalic r:id="rId63"/>
    </p:embeddedFont>
    <p:embeddedFont>
      <p:font typeface="Fira Sans Condensed Light"/>
      <p:regular r:id="rId64"/>
      <p:bold r:id="rId65"/>
      <p:italic r:id="rId66"/>
      <p:boldItalic r:id="rId67"/>
    </p:embeddedFont>
    <p:embeddedFont>
      <p:font typeface="Fira Sans Condensed"/>
      <p:regular r:id="rId68"/>
      <p:bold r:id="rId69"/>
      <p:italic r:id="rId70"/>
      <p:boldItalic r:id="rId71"/>
    </p:embeddedFont>
    <p:embeddedFont>
      <p:font typeface="Advent Pro Light"/>
      <p:regular r:id="rId72"/>
      <p:bold r:id="rId73"/>
    </p:embeddedFont>
    <p:embeddedFont>
      <p:font typeface="Rajdhani"/>
      <p:regular r:id="rId74"/>
      <p:bold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AdventProLight-bold.fntdata"/><Relationship Id="rId72" Type="http://schemas.openxmlformats.org/officeDocument/2006/relationships/font" Target="fonts/AdventProLight-regular.fntdata"/><Relationship Id="rId31" Type="http://schemas.openxmlformats.org/officeDocument/2006/relationships/slide" Target="slides/slide27.xml"/><Relationship Id="rId75" Type="http://schemas.openxmlformats.org/officeDocument/2006/relationships/font" Target="fonts/Rajdhani-bold.fntdata"/><Relationship Id="rId30" Type="http://schemas.openxmlformats.org/officeDocument/2006/relationships/slide" Target="slides/slide26.xml"/><Relationship Id="rId74" Type="http://schemas.openxmlformats.org/officeDocument/2006/relationships/font" Target="fonts/Rajdhani-regular.fntdata"/><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FiraSansCondensed-boldItalic.fntdata"/><Relationship Id="rId70" Type="http://schemas.openxmlformats.org/officeDocument/2006/relationships/font" Target="fonts/FiraSansCondense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aleway-italic.fntdata"/><Relationship Id="rId61" Type="http://schemas.openxmlformats.org/officeDocument/2006/relationships/font" Target="fonts/Raleway-bold.fntdata"/><Relationship Id="rId20" Type="http://schemas.openxmlformats.org/officeDocument/2006/relationships/slide" Target="slides/slide16.xml"/><Relationship Id="rId64" Type="http://schemas.openxmlformats.org/officeDocument/2006/relationships/font" Target="fonts/FiraSansCondensedLight-regular.fntdata"/><Relationship Id="rId63" Type="http://schemas.openxmlformats.org/officeDocument/2006/relationships/font" Target="fonts/Raleway-boldItalic.fntdata"/><Relationship Id="rId22" Type="http://schemas.openxmlformats.org/officeDocument/2006/relationships/slide" Target="slides/slide18.xml"/><Relationship Id="rId66" Type="http://schemas.openxmlformats.org/officeDocument/2006/relationships/font" Target="fonts/FiraSansCondensedLight-italic.fntdata"/><Relationship Id="rId21" Type="http://schemas.openxmlformats.org/officeDocument/2006/relationships/slide" Target="slides/slide17.xml"/><Relationship Id="rId65" Type="http://schemas.openxmlformats.org/officeDocument/2006/relationships/font" Target="fonts/FiraSansCondensedLight-bold.fntdata"/><Relationship Id="rId24" Type="http://schemas.openxmlformats.org/officeDocument/2006/relationships/slide" Target="slides/slide20.xml"/><Relationship Id="rId68" Type="http://schemas.openxmlformats.org/officeDocument/2006/relationships/font" Target="fonts/FiraSansCondensed-regular.fntdata"/><Relationship Id="rId23" Type="http://schemas.openxmlformats.org/officeDocument/2006/relationships/slide" Target="slides/slide19.xml"/><Relationship Id="rId67" Type="http://schemas.openxmlformats.org/officeDocument/2006/relationships/font" Target="fonts/FiraSansCondensedLight-boldItalic.fntdata"/><Relationship Id="rId60" Type="http://schemas.openxmlformats.org/officeDocument/2006/relationships/font" Target="fonts/Raleway-regular.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FiraSansCondensed-bold.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JosefinSlab-regular.fntdata"/><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JosefinSlab-italic.fntdata"/><Relationship Id="rId12" Type="http://schemas.openxmlformats.org/officeDocument/2006/relationships/slide" Target="slides/slide8.xml"/><Relationship Id="rId56" Type="http://schemas.openxmlformats.org/officeDocument/2006/relationships/font" Target="fonts/JosefinSlab-bold.fntdata"/><Relationship Id="rId15" Type="http://schemas.openxmlformats.org/officeDocument/2006/relationships/slide" Target="slides/slide11.xml"/><Relationship Id="rId59" Type="http://schemas.openxmlformats.org/officeDocument/2006/relationships/font" Target="fonts/Anton-regular.fntdata"/><Relationship Id="rId14" Type="http://schemas.openxmlformats.org/officeDocument/2006/relationships/slide" Target="slides/slide10.xml"/><Relationship Id="rId58" Type="http://schemas.openxmlformats.org/officeDocument/2006/relationships/font" Target="fonts/JosefinSlab-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everybody. Welcome to our group’s presentation of the impact of dark web transactions on cryptocurrencies.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4dce7199a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4dce7199a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 us move on to our exploratory data analysis. For the time series plot of drug sales, we can see an increasing trend, with huge spikes in the month of December.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74dce7199a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4dce7199a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Further analysing Drug_Sales, we can determine the top countries that ship drugs and receive drugs .We can also see that drug sales are overwhelmingly shipped from and to the United States, consistent with our market share analysis earlier.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4dce7199a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4dce7199a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category, </a:t>
            </a:r>
            <a:r>
              <a:rPr lang="en"/>
              <a:t>We can see that an overwhelming amount of products are drugs, with the exception of digital goods and dissociatives. The top 3 drugs sold are Cannabis, Stimulants and Ecstasy. We will be analysing these drug categories in depth later. </a:t>
            </a:r>
            <a:r>
              <a:rPr lang="en"/>
              <a:t>For the time series plot of these 3 categories of drug sales, they have a similar pattern to total drug sales - an increasing trend and a spike in December.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74dce7199a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4dce7199a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Onto the time series plots of the cryptocurrencies, both exhibit an increasing trend. We can see that Monero had a huge spike in September, followed by a gradual decline and immediate spike in November. For Bitcoin, prices rose in June, dropped a bit, then gradually increased again in August.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4dce7199a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4dce7199a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let us look at the scatterplot matrix. </a:t>
            </a:r>
            <a:r>
              <a:rPr lang="en"/>
              <a:t>This pair plot shows us the pairwise relationships between the variables. For each category of drug sales (Cannabis, Ecstasy and Stimulants) , we can see that there is a weak correlation between them and the prices of Bitcoin and Monero as the regression line for these pairs have a rather lenient slope. That will be it for our introduction and I will now pass the time on to Jeremy to talk about our analyses.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4b2b0a8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4b2b0a8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A Vector Autoregressive model comprises multiple time series. An extension of the auto-regressive (AR) model, it involves multiple independent variables and thus includes multiple equations. All variables in a VAR enter the model in the same way, where each variable has an equation explaining its evolution based on its own lagged values, the lagged values of the other model variables, and an error term. Time series models for VAR are usually based on applying the model to stationary series. We will now create a VAR model using Total Drugs, Bitcoin, Monero (Daily).</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4b2b0a8b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4b2b0a8b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We will now plot the time-series of Bitcoin prices, Monero prices and Drug Sales in 2016. We observe some fairly similar trend patterns in our time series which imply that each of the variables might be a linear function of some past values of itself and the past values of the other variables.</a:t>
            </a:r>
            <a:endParaRPr/>
          </a:p>
          <a:p>
            <a:pPr indent="0" lvl="0" marL="0" rtl="0" algn="just">
              <a:lnSpc>
                <a:spcPct val="115000"/>
              </a:lnSpc>
              <a:spcBef>
                <a:spcPts val="0"/>
              </a:spcBef>
              <a:spcAft>
                <a:spcPts val="0"/>
              </a:spcAft>
              <a:buNone/>
            </a:pPr>
            <a:r>
              <a:rPr lang="en"/>
              <a:t>The VAR model requires the time series to be stationary, hence we use the ADF test to check for stationarity. By conducting the ADF test on all datasets and plotting out the time series, we find they are not stationary as all of them have a p-value of more than 0.05. </a:t>
            </a:r>
            <a:endParaRPr/>
          </a:p>
          <a:p>
            <a:pPr indent="0" lvl="0" marL="0" rtl="0" algn="just">
              <a:lnSpc>
                <a:spcPct val="115000"/>
              </a:lnSpc>
              <a:spcBef>
                <a:spcPts val="0"/>
              </a:spcBef>
              <a:spcAft>
                <a:spcPts val="0"/>
              </a:spcAft>
              <a:buNone/>
            </a:pPr>
            <a:r>
              <a:rPr lang="en"/>
              <a:t>Results show that all have a p-value of &gt; 0.05. We fail to reject the Null Hypothesis, indicating that the series are non-stationary and contain a unit root. Thus, we difference the data to remove systematic structure from the time series and re-run the ADF test, getting the following results. </a:t>
            </a:r>
            <a:endParaRPr/>
          </a:p>
          <a:p>
            <a:pPr indent="0" lvl="0" marL="0" rtl="0" algn="l">
              <a:lnSpc>
                <a:spcPct val="115000"/>
              </a:lnSpc>
              <a:spcBef>
                <a:spcPts val="0"/>
              </a:spcBef>
              <a:spcAft>
                <a:spcPts val="0"/>
              </a:spcAft>
              <a:buNone/>
            </a:pPr>
            <a:r>
              <a:rPr lang="en"/>
              <a:t>Since the differenced variables are stationary, we can now proceed to our VAR modelling. We obtain the following information criteria for lag orders up to VAR(10).</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74b2b0a8b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4b2b0a8b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74b2b0a8b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4b2b0a8b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74b2b0a8b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4b2b0a8b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To select the right order of the VAR model, we iteratively fit increasing orders of the VAR model and pick the order that gives a model with least AIC, BIC, FPE or HQIC values. Should there be a tie, we will use AIC since it gives us less errors in forecasting. In this particular case, values of all parameters show us that lag 6 gives us the best model. Hence, we concluded that the lag order 6 is the most appropriate for this model</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08a6ee8a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08a6ee8a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run down of our presentation. We will begin with an introduction to our problem setting, followed by our analysis and key insights that we have discovered.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74b2b0a8b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4b2b0a8b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Explain creation of model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We observe a relatively weak correlation among the 3 variables. Since the off-diagonal elements of the estimated correlation matrix are not zero, we therefore decide to investigate further by testing for instantaneous causality between the variables pairwise in the relevant section.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We also conduct a Residual whiteness test using Portmanteau test where H</a:t>
            </a:r>
            <a:r>
              <a:rPr baseline="-25000" lang="en"/>
              <a:t>0</a:t>
            </a:r>
            <a:r>
              <a:rPr lang="en"/>
              <a:t>: The residual autocorrelation up to lag 10 is zero.</a:t>
            </a:r>
            <a:endParaRPr/>
          </a:p>
          <a:p>
            <a:pPr indent="0" lvl="0" marL="0" rtl="0" algn="l">
              <a:lnSpc>
                <a:spcPct val="115000"/>
              </a:lnSpc>
              <a:spcBef>
                <a:spcPts val="1000"/>
              </a:spcBef>
              <a:spcAft>
                <a:spcPts val="0"/>
              </a:spcAft>
              <a:buNone/>
            </a:pPr>
            <a:r>
              <a:rPr lang="en"/>
              <a:t>With p-value &lt; 0.05, we reject the null hypothesis, indicating that at least one series is not white noise. We also examine the eigenvalues of the VAR(6) and observe the roots to be lying outside the unit circle, therefore satisfying the stability condition.</a:t>
            </a:r>
            <a:endParaRPr/>
          </a:p>
          <a:p>
            <a:pPr indent="0" lvl="0" marL="0" rtl="0" algn="l">
              <a:lnSpc>
                <a:spcPct val="115000"/>
              </a:lnSpc>
              <a:spcBef>
                <a:spcPts val="1000"/>
              </a:spcBef>
              <a:spcAft>
                <a:spcPts val="0"/>
              </a:spcAft>
              <a:buNone/>
            </a:pPr>
            <a:r>
              <a:rPr lang="en"/>
              <a:t>We observe many statistically insignificant independent variables, where at 5% significance level, Drug _Sales is influenced by past values of Drug_Sales, Monero_Price is influenced by past values of Monero_Price, Bitcoin_Price and Drug_Sales while Bitcoin_Price is influenced by past values of Monero_Price.</a:t>
            </a:r>
            <a:endParaRPr>
              <a:highlight>
                <a:srgbClr val="FF9900"/>
              </a:highlight>
            </a:endParaRPr>
          </a:p>
          <a:p>
            <a:pPr indent="0" lvl="0" marL="0" rtl="0" algn="l">
              <a:lnSpc>
                <a:spcPct val="115000"/>
              </a:lnSpc>
              <a:spcBef>
                <a:spcPts val="0"/>
              </a:spcBef>
              <a:spcAft>
                <a:spcPts val="100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74b2b0a8b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4b2b0a8b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Conduct</a:t>
            </a:r>
            <a:r>
              <a:rPr b="1" lang="en"/>
              <a:t> structural analysis</a:t>
            </a:r>
            <a:endParaRPr b="1"/>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We observe that the null hypothesis, H</a:t>
            </a:r>
            <a:r>
              <a:rPr baseline="-25000" lang="en"/>
              <a:t>0</a:t>
            </a:r>
            <a:r>
              <a:rPr lang="en"/>
              <a:t>: There is no granger causality, is not rejected between all the variables. There is no granger causation.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4b2b0a8b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4b2b0a8b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Our granger causality may not give us the complete story of the interactions between the variables in our system. Therefore, we plot the Impulse Response Functions (IRF) to observe the response of one variable to one unit shock of another, as well as study the multiplier effects.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rPr lang="en"/>
              <a:t>So in this irf plot we see that</a:t>
            </a:r>
            <a:endParaRPr/>
          </a:p>
          <a:p>
            <a:pPr indent="-298450" lvl="0" marL="457200" rtl="0" algn="l">
              <a:lnSpc>
                <a:spcPct val="115000"/>
              </a:lnSpc>
              <a:spcBef>
                <a:spcPts val="0"/>
              </a:spcBef>
              <a:spcAft>
                <a:spcPts val="0"/>
              </a:spcAft>
              <a:buSzPts val="1100"/>
              <a:buChar char="-"/>
            </a:pPr>
            <a:r>
              <a:rPr lang="en"/>
              <a:t>Bitcoin_Price has insignificant negative response to shocks from Drug_Sales which increase to positive quickly and stabilizes at 0</a:t>
            </a:r>
            <a:endParaRPr/>
          </a:p>
          <a:p>
            <a:pPr indent="-298450" lvl="0" marL="457200" rtl="0" algn="l">
              <a:lnSpc>
                <a:spcPct val="115000"/>
              </a:lnSpc>
              <a:spcBef>
                <a:spcPts val="0"/>
              </a:spcBef>
              <a:spcAft>
                <a:spcPts val="0"/>
              </a:spcAft>
              <a:buSzPts val="1100"/>
              <a:buChar char="-"/>
            </a:pPr>
            <a:r>
              <a:rPr lang="en"/>
              <a:t>Drug_Sales have a moderate negative response to shocks from Bitcoin_Price before sharply decreasing to a significant negative response.</a:t>
            </a:r>
            <a:endParaRPr/>
          </a:p>
          <a:p>
            <a:pPr indent="0" lvl="0" marL="0" rtl="0" algn="l">
              <a:lnSpc>
                <a:spcPct val="115000"/>
              </a:lnSpc>
              <a:spcBef>
                <a:spcPts val="0"/>
              </a:spcBef>
              <a:spcAft>
                <a:spcPts val="0"/>
              </a:spcAft>
              <a:buNone/>
            </a:pPr>
            <a:r>
              <a:rPr lang="en"/>
              <a:t>Before that </a:t>
            </a:r>
            <a:endParaRPr/>
          </a:p>
          <a:p>
            <a:pPr indent="0" lvl="0" marL="0" rtl="0" algn="l">
              <a:lnSpc>
                <a:spcPct val="115000"/>
              </a:lnSpc>
              <a:spcBef>
                <a:spcPts val="0"/>
              </a:spcBef>
              <a:spcAft>
                <a:spcPts val="0"/>
              </a:spcAft>
              <a:buNone/>
            </a:pPr>
            <a:r>
              <a:rPr lang="en"/>
              <a:t>Given that there are contemporaneous relations between Drug_Sales and Monero_Price, we need to observe the orthogonalized IRF between these two variables</a:t>
            </a:r>
            <a:r>
              <a:rPr lang="en">
                <a:solidFill>
                  <a:srgbClr val="1A1A1B"/>
                </a:solidFill>
                <a:highlight>
                  <a:srgbClr val="FFFFFF"/>
                </a:highlight>
              </a:rPr>
              <a:t> as the orthogonal IRF measures the isolated effect from a shock in one variable to another. See in the next slide:</a:t>
            </a:r>
            <a:endParaRPr>
              <a:solidFill>
                <a:srgbClr val="1A1A1B"/>
              </a:solidFill>
              <a:highlight>
                <a:srgbClr val="FFFFFF"/>
              </a:highlight>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74b2b0a8b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4b2b0a8b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 the orthogonalised plot:</a:t>
            </a:r>
            <a:endParaRPr/>
          </a:p>
          <a:p>
            <a:pPr indent="-298450" lvl="0" marL="457200" rtl="0" algn="l">
              <a:lnSpc>
                <a:spcPct val="115000"/>
              </a:lnSpc>
              <a:spcBef>
                <a:spcPts val="0"/>
              </a:spcBef>
              <a:spcAft>
                <a:spcPts val="0"/>
              </a:spcAft>
              <a:buSzPts val="1100"/>
              <a:buChar char="-"/>
            </a:pPr>
            <a:r>
              <a:rPr lang="en"/>
              <a:t>Monero_Price has a moderate negative response to shocks from Drug_Sales which quickly increase to positive, and stabilize at 0. </a:t>
            </a:r>
            <a:endParaRPr/>
          </a:p>
          <a:p>
            <a:pPr indent="-298450" lvl="0" marL="457200" rtl="0" algn="l">
              <a:lnSpc>
                <a:spcPct val="115000"/>
              </a:lnSpc>
              <a:spcBef>
                <a:spcPts val="0"/>
              </a:spcBef>
              <a:spcAft>
                <a:spcPts val="0"/>
              </a:spcAft>
              <a:buSzPts val="1100"/>
              <a:buChar char="-"/>
            </a:pPr>
            <a:r>
              <a:rPr lang="en"/>
              <a:t>Drug_Sales has significant negative responses to shocks from Monero_Price which quickly increase to positive.</a:t>
            </a:r>
            <a:endParaRPr/>
          </a:p>
          <a:p>
            <a:pPr indent="0" lvl="0" marL="0" rtl="0" algn="l">
              <a:lnSpc>
                <a:spcPct val="115000"/>
              </a:lnSpc>
              <a:spcBef>
                <a:spcPts val="0"/>
              </a:spcBef>
              <a:spcAft>
                <a:spcPts val="0"/>
              </a:spcAft>
              <a:buNone/>
            </a:pPr>
            <a:r>
              <a:rPr lang="en"/>
              <a:t>It may be myopic to only observe IRF in the short term. To evaluate the long run effect, we also plot and observe the cumulative impulse response.</a:t>
            </a:r>
            <a:endParaRPr b="1"/>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74b2b0a8b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4b2b0a8b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Similar to the short term IRFs, the long term IRF shows that variables respond positively to shocks from itself. However in the long term, instead of stabilizing at 0, all 3 variables reach some sustained positive response to shocks from itself.</a:t>
            </a:r>
            <a:endParaRPr/>
          </a:p>
          <a:p>
            <a:pPr indent="-298450" lvl="0" marL="457200" rtl="0" algn="l">
              <a:lnSpc>
                <a:spcPct val="115000"/>
              </a:lnSpc>
              <a:spcBef>
                <a:spcPts val="0"/>
              </a:spcBef>
              <a:spcAft>
                <a:spcPts val="0"/>
              </a:spcAft>
              <a:buSzPts val="1100"/>
              <a:buChar char="-"/>
            </a:pPr>
            <a:r>
              <a:rPr lang="en"/>
              <a:t>Bitcoin_Price has insignificant negative response to shocks from Drug_Sales which increase to positive quickly and stabilizes at 0</a:t>
            </a:r>
            <a:endParaRPr/>
          </a:p>
          <a:p>
            <a:pPr indent="-298450" lvl="0" marL="457200" rtl="0" algn="l">
              <a:lnSpc>
                <a:spcPct val="115000"/>
              </a:lnSpc>
              <a:spcBef>
                <a:spcPts val="0"/>
              </a:spcBef>
              <a:spcAft>
                <a:spcPts val="0"/>
              </a:spcAft>
              <a:buSzPts val="1100"/>
              <a:buChar char="-"/>
            </a:pPr>
            <a:r>
              <a:rPr lang="en"/>
              <a:t>Drug_Sales have a moderate negative response to shocks from Bitcoin_Price before sharply increasing to a significant positive response which decreases to some sustained negative response.</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74b2b0a8b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74b2b0a8b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Monero_Price has a moderate negative response to shocks from Drug_Sales which quickly increase to positive, and stabilize at 0. </a:t>
            </a:r>
            <a:endParaRPr/>
          </a:p>
          <a:p>
            <a:pPr indent="-298450" lvl="0" marL="457200" rtl="0" algn="l">
              <a:lnSpc>
                <a:spcPct val="115000"/>
              </a:lnSpc>
              <a:spcBef>
                <a:spcPts val="0"/>
              </a:spcBef>
              <a:spcAft>
                <a:spcPts val="0"/>
              </a:spcAft>
              <a:buSzPts val="1100"/>
              <a:buChar char="-"/>
            </a:pPr>
            <a:r>
              <a:rPr lang="en"/>
              <a:t>Drug_Sales has significant negative responses to shocks from Monero_Price which quickly increase to positive.</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74b2b0a8b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4b2b0a8b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forecast error variance decomposition (FEVD) measures the fraction of the forecast error variance of a variable that can be attributed to another variable.</a:t>
            </a:r>
            <a:endParaRPr/>
          </a:p>
          <a:p>
            <a:pPr indent="0" lvl="0" marL="0" rtl="0" algn="l">
              <a:lnSpc>
                <a:spcPct val="115000"/>
              </a:lnSpc>
              <a:spcBef>
                <a:spcPts val="0"/>
              </a:spcBef>
              <a:spcAft>
                <a:spcPts val="0"/>
              </a:spcAft>
              <a:buNone/>
            </a:pPr>
            <a:r>
              <a:rPr lang="en"/>
              <a:t>In this FEVD, we observe that:</a:t>
            </a:r>
            <a:endParaRPr/>
          </a:p>
          <a:p>
            <a:pPr indent="-298450" lvl="0" marL="457200" rtl="0" algn="l">
              <a:lnSpc>
                <a:spcPct val="115000"/>
              </a:lnSpc>
              <a:spcBef>
                <a:spcPts val="0"/>
              </a:spcBef>
              <a:spcAft>
                <a:spcPts val="0"/>
              </a:spcAft>
              <a:buSzPts val="1100"/>
              <a:buChar char="-"/>
            </a:pPr>
            <a:r>
              <a:rPr lang="en"/>
              <a:t>Prediction of Drug_sales is largely determined by Drug_sales shocks and minimally affected by Bitcoin_Price</a:t>
            </a:r>
            <a:endParaRPr/>
          </a:p>
          <a:p>
            <a:pPr indent="-298450" lvl="0" marL="457200" rtl="0" algn="l">
              <a:lnSpc>
                <a:spcPct val="115000"/>
              </a:lnSpc>
              <a:spcBef>
                <a:spcPts val="0"/>
              </a:spcBef>
              <a:spcAft>
                <a:spcPts val="0"/>
              </a:spcAft>
              <a:buSzPts val="1100"/>
              <a:buChar char="-"/>
            </a:pPr>
            <a:r>
              <a:rPr lang="en"/>
              <a:t>Prediction of Monero_price is largely determined by Monero_price shocks, with some small influence from Drug_sales and Bitcoin_Price</a:t>
            </a:r>
            <a:endParaRPr/>
          </a:p>
          <a:p>
            <a:pPr indent="-298450" lvl="0" marL="457200" rtl="0" algn="l">
              <a:lnSpc>
                <a:spcPct val="115000"/>
              </a:lnSpc>
              <a:spcBef>
                <a:spcPts val="0"/>
              </a:spcBef>
              <a:spcAft>
                <a:spcPts val="0"/>
              </a:spcAft>
              <a:buSzPts val="1100"/>
              <a:buChar char="-"/>
            </a:pPr>
            <a:r>
              <a:rPr lang="en"/>
              <a:t>Prediction  of Bitcoin_Priceis largely largely determined by Bitcoin_Price shocks, with some small influence from Drug_sales and Monero_Price</a:t>
            </a:r>
            <a:endParaRPr/>
          </a:p>
          <a:p>
            <a:pPr indent="0" lvl="0" marL="0" rtl="0" algn="l">
              <a:lnSpc>
                <a:spcPct val="115000"/>
              </a:lnSpc>
              <a:spcBef>
                <a:spcPts val="0"/>
              </a:spcBef>
              <a:spcAft>
                <a:spcPts val="0"/>
              </a:spcAft>
              <a:buNone/>
            </a:pPr>
            <a:r>
              <a:rPr lang="en">
                <a:solidFill>
                  <a:srgbClr val="242729"/>
                </a:solidFill>
                <a:highlight>
                  <a:srgbClr val="FFFFFF"/>
                </a:highlight>
              </a:rPr>
              <a:t>The variance in the forecast error of all the variables is mainly explained by the variable alone, i.e, the orthogonal shocks to other variables in the system do not increase the variance of your forecast error. </a:t>
            </a:r>
            <a:r>
              <a:rPr lang="en"/>
              <a:t>These findings are relatively consistent with both our observations from our short term/long-term impulse response functions and granger causality tests.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74e778eb1c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4e778eb1c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While VAR models are useful for multivariate series analysis, differencing the series to make them stationary comes at a cost of ignoring “long run” relationships between levels. Hence, an alternative would be to implement a Vector Error Cointegration Model (VECM), which combines levels and differences. Before we implement this model, we need to test whether the level regressions are cointegrated using Johansen’s Test.</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74b2b0a8b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4b2b0a8b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242729"/>
                </a:solidFill>
                <a:highlight>
                  <a:srgbClr val="FFFFFF"/>
                </a:highlight>
              </a:rPr>
              <a:t>In order to conduct Johansen’s Cointegration Test, we must first determine the number of lags. We get the number of lags based on the information criteria on our VAR model.</a:t>
            </a:r>
            <a:endParaRPr>
              <a:solidFill>
                <a:srgbClr val="242729"/>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74e778eb1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74e778eb1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242729"/>
                </a:solidFill>
                <a:highlight>
                  <a:srgbClr val="FFFFFF"/>
                </a:highlight>
              </a:rPr>
              <a:t>We first conduct Johansen’s test with the number of lagged differences set as 7 for Drug_Sales and Bitcoin_Price, with </a:t>
            </a:r>
            <a:r>
              <a:rPr lang="en"/>
              <a:t>No deterministic terms</a:t>
            </a:r>
            <a:endParaRPr/>
          </a:p>
          <a:p>
            <a:pPr indent="0" lvl="0" marL="0" rtl="0" algn="l">
              <a:lnSpc>
                <a:spcPct val="115000"/>
              </a:lnSpc>
              <a:spcBef>
                <a:spcPts val="0"/>
              </a:spcBef>
              <a:spcAft>
                <a:spcPts val="0"/>
              </a:spcAft>
              <a:buNone/>
            </a:pPr>
            <a:r>
              <a:t/>
            </a:r>
            <a:endParaRPr>
              <a:solidFill>
                <a:srgbClr val="242729"/>
              </a:solidFill>
              <a:highlight>
                <a:srgbClr val="FFFFFF"/>
              </a:highlight>
            </a:endParaRPr>
          </a:p>
          <a:p>
            <a:pPr indent="0" lvl="0" marL="0" rtl="0" algn="l">
              <a:lnSpc>
                <a:spcPct val="115000"/>
              </a:lnSpc>
              <a:spcBef>
                <a:spcPts val="0"/>
              </a:spcBef>
              <a:spcAft>
                <a:spcPts val="0"/>
              </a:spcAft>
              <a:buNone/>
            </a:pPr>
            <a:r>
              <a:rPr lang="en" sz="1150">
                <a:highlight>
                  <a:srgbClr val="FFFFFF"/>
                </a:highlight>
              </a:rPr>
              <a:t>The trace statistics tell us whether the sum of the eigenvalues is 0. The null hypothesis, r=0 gives us a trace statistic of 14.2565, hence the null hypothesis can be rejected at a 95% confidence level, as the magnitude of the trace statistic is greater than the critical value. We can conclude that there is at least one cointegrating vector in the system. Therefore, we can model a VECM for Drug_Sales and Bitcoin_Price.</a:t>
            </a:r>
            <a:endParaRPr sz="1150">
              <a:solidFill>
                <a:srgbClr val="242729"/>
              </a:solidFill>
              <a:highlight>
                <a:srgbClr val="FFFFFF"/>
              </a:highlight>
            </a:endParaRPr>
          </a:p>
          <a:p>
            <a:pPr indent="0" lvl="0" marL="0" rtl="0" algn="l">
              <a:lnSpc>
                <a:spcPct val="115000"/>
              </a:lnSpc>
              <a:spcBef>
                <a:spcPts val="1800"/>
              </a:spcBef>
              <a:spcAft>
                <a:spcPts val="0"/>
              </a:spcAft>
              <a:buNone/>
            </a:pPr>
            <a:r>
              <a:rPr lang="en" sz="1150">
                <a:highlight>
                  <a:srgbClr val="FFFFFF"/>
                </a:highlight>
              </a:rPr>
              <a:t>In the second case, the null hypothesis, r=0 gives us a trace statistic of 6.6159 which is less than 12.3212, the critical value at 95%. Hence the null hypothesis cannot be rejected at a 95% confidence level. We can conclude that there is no cointegrating vector in the system. Therefore, we cannot model a VECM for Drug_Sales and Monero_Price.</a:t>
            </a:r>
            <a:endParaRPr sz="1150">
              <a:highlight>
                <a:srgbClr val="FFFFFF"/>
              </a:highlight>
            </a:endParaRPr>
          </a:p>
          <a:p>
            <a:pPr indent="0" lvl="0" marL="0" rtl="0" algn="l">
              <a:spcBef>
                <a:spcPts val="1800"/>
              </a:spcBef>
              <a:spcAft>
                <a:spcPts val="0"/>
              </a:spcAft>
              <a:buNone/>
            </a:pPr>
            <a:r>
              <a:t/>
            </a:r>
            <a:endParaRPr/>
          </a:p>
          <a:p>
            <a:pPr indent="0" lvl="0" marL="0" rtl="0" algn="l">
              <a:lnSpc>
                <a:spcPct val="115000"/>
              </a:lnSpc>
              <a:spcBef>
                <a:spcPts val="0"/>
              </a:spcBef>
              <a:spcAft>
                <a:spcPts val="0"/>
              </a:spcAft>
              <a:buNone/>
            </a:pPr>
            <a:r>
              <a:t/>
            </a:r>
            <a:endParaRPr>
              <a:solidFill>
                <a:srgbClr val="242729"/>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74dce7199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4dce7199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us start with the Dark Web. What is it? Often confused with the “Deep Web”, the Dark Web refers to an </a:t>
            </a:r>
            <a:r>
              <a:rPr lang="en"/>
              <a:t>encrypted online content not indexed by traditional search engines. Coined “the haven for illegal activities”, the dark web offers a high degree of anonymity for everyone involved. As you can see from the diagram, the Dark Web only comprises 6% of the Internet content. Cryptocurrencies are often used for transactions on the Dark Web because they allow users to </a:t>
            </a:r>
            <a:r>
              <a:rPr lang="en" sz="1200">
                <a:solidFill>
                  <a:srgbClr val="222222"/>
                </a:solidFill>
                <a:highlight>
                  <a:srgbClr val="FFFFFF"/>
                </a:highlight>
              </a:rPr>
              <a:t>obfuscate their identities and transaction details.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74b2b0a8b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4b2b0a8b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creating</a:t>
            </a:r>
            <a:r>
              <a:rPr lang="en"/>
              <a:t> a VECM model for Drug_Sales and B</a:t>
            </a:r>
            <a:r>
              <a:rPr lang="en"/>
              <a:t>itcoin_Price...</a:t>
            </a:r>
            <a:endParaRPr/>
          </a:p>
          <a:p>
            <a:pPr indent="0" lvl="0" marL="0" rtl="0" algn="l">
              <a:lnSpc>
                <a:spcPct val="115000"/>
              </a:lnSpc>
              <a:spcBef>
                <a:spcPts val="1800"/>
              </a:spcBef>
              <a:spcAft>
                <a:spcPts val="1000"/>
              </a:spcAft>
              <a:buNone/>
            </a:pPr>
            <a:r>
              <a:rPr lang="en"/>
              <a:t>With p-value &lt; 0.05, we reject the null hypothesis, indicating that at least one series is not white noise. We also examine the eigenvalues of the VECM model and observe the roots to be lying outside the unit circle, therefore satisfying the stability condition.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74b2b0a8b1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4b2b0a8b1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Having understood the methodology to determine a VAR and VECM model, we shall now use them to forecast </a:t>
            </a:r>
            <a:r>
              <a:rPr b="1" lang="en"/>
              <a:t>Bitcoin Price (Daily) using Drug Sales</a:t>
            </a:r>
            <a:r>
              <a:rPr lang="en"/>
              <a:t>. We first fit the respective models onto the relevant datasets, where we split it into training and testing data using a 70-30 ratio. The training data, which dates from 1 January 2016 to 12 September 2016, will be used to forecast values that will be compared against the actual values present in the testing data, which dates from 13 September 2016 to 31 December 2016. Then, we will evaluate the models’ accuracy.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74b2b0a8b1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74b2b0a8b1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For forecasting</a:t>
            </a:r>
            <a:r>
              <a:rPr lang="en"/>
              <a:t> using a VAR model</a:t>
            </a:r>
            <a:r>
              <a:rPr lang="en"/>
              <a:t>, it is important to note that we have used differenced values. Hence, we need to de-difference the data in order to return to its original scale. We have rectified this problem by taking the cumulative sum of our differenced data to produce the following forecast:</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74b2b0a8b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74b2b0a8b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can see that our VAR forecast is more accurate based on RMSE. While the bias is more negative as it consistently forecasts prices lower than actual, it is able to forecast the trend of actual prices more accurately. For our VECM forecast, the model fails to predict the sharp increase in prices at the end of December. Hence, VAR is the better model for predicting daily Bitcoin Prices using Total Drug sales.</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74b2b0a8b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74b2b0a8b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have successfully concluded that Drug Sales can be used to predict daily Bitcoin Price using a VAR model. However, this may not be the best model. Many other variables can be used to predict Bitcoin and Monero prices, be it daily, weekly or biweekly, and may even be more accurate. To find the most ideal variables, we have decided to use Granger Causality to identify those variables.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As Granger Causality is a statistical hypothesis test that is more easily quantifiable compared to Impulse Response Analysis and FEVD, we will use granger causality p-values to determine which variables are more suitable to be used to forecast our </a:t>
            </a:r>
            <a:r>
              <a:rPr lang="en"/>
              <a:t>cryptocurrency</a:t>
            </a:r>
            <a:r>
              <a:rPr lang="en"/>
              <a:t> prices.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In particular, we repeat this process with multiple permutations categorised by drug type (total drugs, cannabis, stimulants or ecstasy), and aggregated over daily, weekly or biweekly time periods. The results of Granger-Causality p-values are summarised by using the in the following matrix, with our full process moved down to the appendix in section 7.</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74e778eb1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74e778eb1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can see that there are five p-values less than 0.05. Hence we can conclude that:</a:t>
            </a:r>
            <a:endParaRPr/>
          </a:p>
          <a:p>
            <a:pPr indent="0" lvl="0" marL="0" rtl="0" algn="l">
              <a:lnSpc>
                <a:spcPct val="115000"/>
              </a:lnSpc>
              <a:spcBef>
                <a:spcPts val="0"/>
              </a:spcBef>
              <a:spcAft>
                <a:spcPts val="0"/>
              </a:spcAft>
              <a:buNone/>
            </a:pPr>
            <a:r>
              <a:rPr lang="en"/>
              <a:t>For the </a:t>
            </a:r>
            <a:r>
              <a:rPr b="1" lang="en"/>
              <a:t>Daily </a:t>
            </a:r>
            <a:r>
              <a:rPr lang="en"/>
              <a:t>time period: </a:t>
            </a:r>
            <a:endParaRPr/>
          </a:p>
          <a:p>
            <a:pPr indent="-298450" lvl="0" marL="457200" rtl="0" algn="l">
              <a:lnSpc>
                <a:spcPct val="115000"/>
              </a:lnSpc>
              <a:spcBef>
                <a:spcPts val="0"/>
              </a:spcBef>
              <a:spcAft>
                <a:spcPts val="0"/>
              </a:spcAft>
              <a:buSzPts val="1100"/>
              <a:buChar char="-"/>
            </a:pPr>
            <a:r>
              <a:rPr lang="en"/>
              <a:t>Stimulant sales granger causes Monero Price </a:t>
            </a:r>
            <a:endParaRPr/>
          </a:p>
          <a:p>
            <a:pPr indent="-298450" lvl="0" marL="457200" rtl="0" algn="l">
              <a:lnSpc>
                <a:spcPct val="115000"/>
              </a:lnSpc>
              <a:spcBef>
                <a:spcPts val="0"/>
              </a:spcBef>
              <a:spcAft>
                <a:spcPts val="0"/>
              </a:spcAft>
              <a:buSzPts val="1100"/>
              <a:buChar char="-"/>
            </a:pPr>
            <a:r>
              <a:rPr lang="en"/>
              <a:t>Ecstasy sales granger causes Monero Price.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74e778eb1c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74e778eb1c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74e778eb1c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74e778eb1c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74e778eb1c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74e778eb1c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74e778eb1c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74e778eb1c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708a6ee8a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08a6ee8a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us rewind to the year 2016 which is the year we will conduct our data analysis. In fact, let us go back a further 3 years to 2013. </a:t>
            </a:r>
            <a:r>
              <a:rPr lang="en">
                <a:solidFill>
                  <a:srgbClr val="333333"/>
                </a:solidFill>
                <a:highlight>
                  <a:srgbClr val="FFFFFF"/>
                </a:highlight>
              </a:rPr>
              <a:t>In 2013, the FBI shut down the Silk Road, the first major cryptomarket on the dark web, which had launched the online trade of illegal goods, such as illicit drugs. From 2013 to 2016, the number of transactions of illicit drugs on the cryptomarkets has tripled, with revenues doubling. This is despite various law enforcement interventions and exit scams by online marketplaces Total drug revenues on cryptomarkets (excluding prescription drugs, alcohol and tobacco) during January 2016 were estimated to be between $12.0 (€10.5) million* and $21.1 (€18.5) million.</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74e778eb1c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74e778eb1c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74dce7199a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74dce7199a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74dce7199a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74dce7199a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74dce7199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74dce7199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74b2b0a8b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74b2b0a8b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74b2b0a8b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74b2b0a8b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74e778eb1c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74e778eb1c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74e778eb1c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74e778eb1c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74e778eb1c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74e778eb1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74e778eb1c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74e778eb1c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74dce7199a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4dce7199a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at this geographically, we can see that cryptomarkets are dominated by vendors from the U.S., Australia and Canada. The United States owns the market share of drugs at 35.9%, closely followed by the U.K. at 16.1% and Australia at 10.6%. Not shown here are the Netherlands at 7.1% and Germany at 8.4%.</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74e778eb1c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74e778eb1c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74dce7199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4dce7199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2016 was also a very active year for cryptocurrencies. According to the AKAMAI THREAT ADVISORY, New cryptocurrencies found use alongside Bitcoin, namely Monero and ZCash. The general offerings of Monero, especially, saw a huge surge in popularity. Known to be a</a:t>
            </a:r>
            <a:r>
              <a:rPr lang="en">
                <a:highlight>
                  <a:srgbClr val="FFFFFF"/>
                </a:highlight>
              </a:rPr>
              <a:t> lot more secure than Bitcoin, especially when it came to obfuscation, it became highly popular. Moreover, since Monero does not use a public transaction ledger, it supports completely anonymous transactions.  Zcash, another privacy-oriented cryptocurrency, had its speculation-hounded debut in 2016. It is one of the rare cryptocurrencies that utilised a non-interactive zero knowledge proof</a:t>
            </a:r>
            <a:r>
              <a:rPr lang="en" sz="1050">
                <a:solidFill>
                  <a:srgbClr val="222222"/>
                </a:solidFill>
                <a:highlight>
                  <a:srgbClr val="FFFFFF"/>
                </a:highlight>
              </a:rPr>
              <a:t> in which no interaction is necessary between prover and verifier.</a:t>
            </a:r>
            <a:endParaRPr>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4dce7199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4dce7199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highlight>
                  <a:srgbClr val="FFFFFF"/>
                </a:highlight>
              </a:rPr>
              <a:t>With the current rise in popularity of cryptocurrencies and blockchain, together with the immense drug sales on the Dark Web, we hope to explore relationships between these 2 entities. Specifically, the aim of our project is to explore if drug sales on the Dark Web can affect the prices of cryptocurrencies, and possibly, formulate models to predict these prices.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74dce7199a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4dce7199a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us move on to data collection. In addition to our given dataset of Bitcoin and Dark Web Transactions, we obtained the historical prices of Monero and Z-Cash from the global financial portal - investing.com. After analysing the time period of the data, we have found a few problems. Firstly, data for Dark Web Transactions is limited to only 2016. Next, data for Z-Cash is only available for late October 2016. Hence, without sufficient data, we have decided to remove Z-Cash from our analysis. For the other 3 variables, we will analyse the data with the common time period - 2016.</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4dce7199a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4dce7199a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merged our data, taking the Closing Prices of Bitcoin and Monero, and the total sales of Dark Web transactions. After merging the data, we next aggregate it for daily, weekly and biweekly time periods, allowing us to conduct analyses for these 3 time periods.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solidFill>
                  <a:srgbClr val="F3F3F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Clr>
                <a:srgbClr val="F3F3F3"/>
              </a:buClr>
              <a:buSzPts val="5200"/>
              <a:buNone/>
              <a:defRPr sz="5200">
                <a:solidFill>
                  <a:srgbClr val="F3F3F3"/>
                </a:solidFill>
              </a:defRPr>
            </a:lvl2pPr>
            <a:lvl3pPr lvl="2" rtl="0" algn="ctr">
              <a:spcBef>
                <a:spcPts val="0"/>
              </a:spcBef>
              <a:spcAft>
                <a:spcPts val="0"/>
              </a:spcAft>
              <a:buClr>
                <a:srgbClr val="F3F3F3"/>
              </a:buClr>
              <a:buSzPts val="5200"/>
              <a:buNone/>
              <a:defRPr sz="5200">
                <a:solidFill>
                  <a:srgbClr val="F3F3F3"/>
                </a:solidFill>
              </a:defRPr>
            </a:lvl3pPr>
            <a:lvl4pPr lvl="3" rtl="0" algn="ctr">
              <a:spcBef>
                <a:spcPts val="0"/>
              </a:spcBef>
              <a:spcAft>
                <a:spcPts val="0"/>
              </a:spcAft>
              <a:buClr>
                <a:srgbClr val="F3F3F3"/>
              </a:buClr>
              <a:buSzPts val="5200"/>
              <a:buNone/>
              <a:defRPr sz="5200">
                <a:solidFill>
                  <a:srgbClr val="F3F3F3"/>
                </a:solidFill>
              </a:defRPr>
            </a:lvl4pPr>
            <a:lvl5pPr lvl="4" rtl="0" algn="ctr">
              <a:spcBef>
                <a:spcPts val="0"/>
              </a:spcBef>
              <a:spcAft>
                <a:spcPts val="0"/>
              </a:spcAft>
              <a:buClr>
                <a:srgbClr val="F3F3F3"/>
              </a:buClr>
              <a:buSzPts val="5200"/>
              <a:buNone/>
              <a:defRPr sz="5200">
                <a:solidFill>
                  <a:srgbClr val="F3F3F3"/>
                </a:solidFill>
              </a:defRPr>
            </a:lvl5pPr>
            <a:lvl6pPr lvl="5" rtl="0" algn="ctr">
              <a:spcBef>
                <a:spcPts val="0"/>
              </a:spcBef>
              <a:spcAft>
                <a:spcPts val="0"/>
              </a:spcAft>
              <a:buClr>
                <a:srgbClr val="F3F3F3"/>
              </a:buClr>
              <a:buSzPts val="5200"/>
              <a:buNone/>
              <a:defRPr sz="5200">
                <a:solidFill>
                  <a:srgbClr val="F3F3F3"/>
                </a:solidFill>
              </a:defRPr>
            </a:lvl6pPr>
            <a:lvl7pPr lvl="6" rtl="0" algn="ctr">
              <a:spcBef>
                <a:spcPts val="0"/>
              </a:spcBef>
              <a:spcAft>
                <a:spcPts val="0"/>
              </a:spcAft>
              <a:buClr>
                <a:srgbClr val="F3F3F3"/>
              </a:buClr>
              <a:buSzPts val="5200"/>
              <a:buNone/>
              <a:defRPr sz="5200">
                <a:solidFill>
                  <a:srgbClr val="F3F3F3"/>
                </a:solidFill>
              </a:defRPr>
            </a:lvl7pPr>
            <a:lvl8pPr lvl="7" rtl="0" algn="ctr">
              <a:spcBef>
                <a:spcPts val="0"/>
              </a:spcBef>
              <a:spcAft>
                <a:spcPts val="0"/>
              </a:spcAft>
              <a:buClr>
                <a:srgbClr val="F3F3F3"/>
              </a:buClr>
              <a:buSzPts val="5200"/>
              <a:buNone/>
              <a:defRPr sz="5200">
                <a:solidFill>
                  <a:srgbClr val="F3F3F3"/>
                </a:solidFill>
              </a:defRPr>
            </a:lvl8pPr>
            <a:lvl9pPr lvl="8" rtl="0" algn="ctr">
              <a:spcBef>
                <a:spcPts val="0"/>
              </a:spcBef>
              <a:spcAft>
                <a:spcPts val="0"/>
              </a:spcAft>
              <a:buClr>
                <a:srgbClr val="F3F3F3"/>
              </a:buClr>
              <a:buSzPts val="5200"/>
              <a:buNone/>
              <a:defRPr sz="5200">
                <a:solidFill>
                  <a:srgbClr val="F3F3F3"/>
                </a:solidFill>
              </a:defRPr>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solidFill>
                  <a:srgbClr val="F3F3F3"/>
                </a:solidFill>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b="1" lang="en" sz="900">
                <a:solidFill>
                  <a:srgbClr val="F3F3F3"/>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b="1" lang="en" sz="900">
                <a:solidFill>
                  <a:srgbClr val="F3F3F3"/>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b="1" lang="en" sz="900">
                <a:solidFill>
                  <a:srgbClr val="F3F3F3"/>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solidFill>
                  <a:srgbClr val="F3F3F3"/>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solidFill>
                  <a:srgbClr val="F3F3F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C343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4.jpg"/><Relationship Id="rId4" Type="http://schemas.openxmlformats.org/officeDocument/2006/relationships/image" Target="../media/image26.jpg"/><Relationship Id="rId5"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4.jpg"/><Relationship Id="rId4" Type="http://schemas.openxmlformats.org/officeDocument/2006/relationships/image" Target="../media/image26.jpg"/><Relationship Id="rId5" Type="http://schemas.openxmlformats.org/officeDocument/2006/relationships/image" Target="../media/image36.png"/><Relationship Id="rId6"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4.jpg"/><Relationship Id="rId4" Type="http://schemas.openxmlformats.org/officeDocument/2006/relationships/image" Target="../media/image26.jpg"/><Relationship Id="rId5" Type="http://schemas.openxmlformats.org/officeDocument/2006/relationships/image" Target="../media/image33.png"/><Relationship Id="rId6" Type="http://schemas.openxmlformats.org/officeDocument/2006/relationships/image" Target="../media/image5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4.jpg"/><Relationship Id="rId4" Type="http://schemas.openxmlformats.org/officeDocument/2006/relationships/image" Target="../media/image22.png"/><Relationship Id="rId5" Type="http://schemas.openxmlformats.org/officeDocument/2006/relationships/image" Target="../media/image62.png"/><Relationship Id="rId6" Type="http://schemas.openxmlformats.org/officeDocument/2006/relationships/image" Target="../media/image42.png"/><Relationship Id="rId7"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4.jpg"/><Relationship Id="rId4" Type="http://schemas.openxmlformats.org/officeDocument/2006/relationships/image" Target="../media/image8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8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45.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47.png"/><Relationship Id="rId4" Type="http://schemas.openxmlformats.org/officeDocument/2006/relationships/image" Target="../media/image41.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46.png"/><Relationship Id="rId4" Type="http://schemas.openxmlformats.org/officeDocument/2006/relationships/image" Target="../media/image40.png"/><Relationship Id="rId5"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55.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64.png"/><Relationship Id="rId4" Type="http://schemas.openxmlformats.org/officeDocument/2006/relationships/image" Target="../media/image58.png"/><Relationship Id="rId5" Type="http://schemas.openxmlformats.org/officeDocument/2006/relationships/image" Target="../media/image23.png"/><Relationship Id="rId6"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66.png"/><Relationship Id="rId4" Type="http://schemas.openxmlformats.org/officeDocument/2006/relationships/image" Target="../media/image60.png"/><Relationship Id="rId5" Type="http://schemas.openxmlformats.org/officeDocument/2006/relationships/image" Target="../media/image23.png"/><Relationship Id="rId6"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1.jpg"/><Relationship Id="rId4" Type="http://schemas.openxmlformats.org/officeDocument/2006/relationships/image" Target="../media/image1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63.png"/><Relationship Id="rId4" Type="http://schemas.openxmlformats.org/officeDocument/2006/relationships/image" Target="../media/image70.png"/><Relationship Id="rId5"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6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7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7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4.jpg"/><Relationship Id="rId4" Type="http://schemas.openxmlformats.org/officeDocument/2006/relationships/image" Target="../media/image2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75.png"/><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74.png"/><Relationship Id="rId4" Type="http://schemas.openxmlformats.org/officeDocument/2006/relationships/image" Target="../media/image71.png"/><Relationship Id="rId5" Type="http://schemas.openxmlformats.org/officeDocument/2006/relationships/image" Target="../media/image7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77.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8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84.png"/><Relationship Id="rId4" Type="http://schemas.openxmlformats.org/officeDocument/2006/relationships/image" Target="../media/image22.png"/><Relationship Id="rId5" Type="http://schemas.openxmlformats.org/officeDocument/2006/relationships/image" Target="../media/image85.png"/><Relationship Id="rId6" Type="http://schemas.openxmlformats.org/officeDocument/2006/relationships/image" Target="../media/image23.png"/><Relationship Id="rId7" Type="http://schemas.openxmlformats.org/officeDocument/2006/relationships/image" Target="../media/image8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4.jp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4.jp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2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4.jp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4.jpg"/><Relationship Id="rId4"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207375" y="705200"/>
            <a:ext cx="5784900" cy="246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latin typeface="Rajdhani"/>
                <a:ea typeface="Rajdhani"/>
                <a:cs typeface="Rajdhani"/>
                <a:sym typeface="Rajdhani"/>
              </a:rPr>
              <a:t>Predicting </a:t>
            </a:r>
            <a:r>
              <a:rPr lang="en" sz="4300">
                <a:solidFill>
                  <a:schemeClr val="lt2"/>
                </a:solidFill>
                <a:latin typeface="Rajdhani"/>
                <a:ea typeface="Rajdhani"/>
                <a:cs typeface="Rajdhani"/>
                <a:sym typeface="Rajdhani"/>
              </a:rPr>
              <a:t>Cryptocurrencies</a:t>
            </a:r>
            <a:r>
              <a:rPr lang="en" sz="4300">
                <a:latin typeface="Rajdhani"/>
                <a:ea typeface="Rajdhani"/>
                <a:cs typeface="Rajdhani"/>
                <a:sym typeface="Rajdhani"/>
              </a:rPr>
              <a:t> prices using Dark Web Transactions</a:t>
            </a:r>
            <a:r>
              <a:rPr lang="en" sz="4800">
                <a:latin typeface="Rajdhani"/>
                <a:ea typeface="Rajdhani"/>
                <a:cs typeface="Rajdhani"/>
                <a:sym typeface="Rajdhani"/>
              </a:rPr>
              <a:t> </a:t>
            </a:r>
            <a:endParaRPr sz="4800">
              <a:latin typeface="Rajdhani"/>
              <a:ea typeface="Rajdhani"/>
              <a:cs typeface="Rajdhani"/>
              <a:sym typeface="Rajdhani"/>
            </a:endParaRPr>
          </a:p>
        </p:txBody>
      </p:sp>
      <p:pic>
        <p:nvPicPr>
          <p:cNvPr id="99" name="Google Shape;99;p22"/>
          <p:cNvPicPr preferRelativeResize="0"/>
          <p:nvPr/>
        </p:nvPicPr>
        <p:blipFill rotWithShape="1">
          <a:blip r:embed="rId4">
            <a:alphaModFix/>
          </a:blip>
          <a:srcRect b="5495" l="6664" r="6220" t="4858"/>
          <a:stretch/>
        </p:blipFill>
        <p:spPr>
          <a:xfrm>
            <a:off x="5036650" y="411988"/>
            <a:ext cx="4197350" cy="4319530"/>
          </a:xfrm>
          <a:prstGeom prst="rect">
            <a:avLst/>
          </a:prstGeom>
          <a:noFill/>
          <a:ln>
            <a:noFill/>
          </a:ln>
        </p:spPr>
      </p:pic>
      <p:sp>
        <p:nvSpPr>
          <p:cNvPr id="100" name="Google Shape;100;p22"/>
          <p:cNvSpPr txBox="1"/>
          <p:nvPr/>
        </p:nvSpPr>
        <p:spPr>
          <a:xfrm>
            <a:off x="602675" y="3572825"/>
            <a:ext cx="3303600" cy="10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Fira Sans Condensed Light"/>
                <a:ea typeface="Fira Sans Condensed Light"/>
                <a:cs typeface="Fira Sans Condensed Light"/>
                <a:sym typeface="Fira Sans Condensed Light"/>
              </a:rPr>
              <a:t>Wong Wei Kang A0192204N</a:t>
            </a:r>
            <a:endParaRPr sz="18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800">
                <a:solidFill>
                  <a:schemeClr val="lt2"/>
                </a:solidFill>
                <a:latin typeface="Fira Sans Condensed Light"/>
                <a:ea typeface="Fira Sans Condensed Light"/>
                <a:cs typeface="Fira Sans Condensed Light"/>
                <a:sym typeface="Fira Sans Condensed Light"/>
              </a:rPr>
              <a:t>Jeremy Sim A0182400W</a:t>
            </a:r>
            <a:endParaRPr sz="18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800">
                <a:solidFill>
                  <a:schemeClr val="lt2"/>
                </a:solidFill>
                <a:latin typeface="Fira Sans Condensed Light"/>
                <a:ea typeface="Fira Sans Condensed Light"/>
                <a:cs typeface="Fira Sans Condensed Light"/>
                <a:sym typeface="Fira Sans Condensed Light"/>
              </a:rPr>
              <a:t>Justin Chu A0183794M</a:t>
            </a:r>
            <a:endParaRPr sz="18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31"/>
          <p:cNvSpPr txBox="1"/>
          <p:nvPr>
            <p:ph type="title"/>
          </p:nvPr>
        </p:nvSpPr>
        <p:spPr>
          <a:xfrm>
            <a:off x="3317275" y="15650"/>
            <a:ext cx="3089700" cy="131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Drug Sales </a:t>
            </a:r>
            <a:endParaRPr sz="2400"/>
          </a:p>
        </p:txBody>
      </p:sp>
      <p:cxnSp>
        <p:nvCxnSpPr>
          <p:cNvPr id="188" name="Google Shape;188;p31"/>
          <p:cNvCxnSpPr/>
          <p:nvPr/>
        </p:nvCxnSpPr>
        <p:spPr>
          <a:xfrm>
            <a:off x="5138050" y="2256450"/>
            <a:ext cx="0" cy="630600"/>
          </a:xfrm>
          <a:prstGeom prst="straightConnector1">
            <a:avLst/>
          </a:prstGeom>
          <a:noFill/>
          <a:ln cap="flat" cmpd="sng" w="19050">
            <a:solidFill>
              <a:srgbClr val="F3F3F3"/>
            </a:solidFill>
            <a:prstDash val="solid"/>
            <a:round/>
            <a:headEnd len="med" w="med" type="oval"/>
            <a:tailEnd len="med" w="med" type="oval"/>
          </a:ln>
        </p:spPr>
      </p:cxnSp>
      <p:pic>
        <p:nvPicPr>
          <p:cNvPr id="189" name="Google Shape;189;p31"/>
          <p:cNvPicPr preferRelativeResize="0"/>
          <p:nvPr/>
        </p:nvPicPr>
        <p:blipFill>
          <a:blip r:embed="rId4">
            <a:alphaModFix/>
          </a:blip>
          <a:stretch>
            <a:fillRect/>
          </a:stretch>
        </p:blipFill>
        <p:spPr>
          <a:xfrm>
            <a:off x="0" y="-16425"/>
            <a:ext cx="3232552" cy="1568074"/>
          </a:xfrm>
          <a:prstGeom prst="rect">
            <a:avLst/>
          </a:prstGeom>
          <a:noFill/>
          <a:ln>
            <a:noFill/>
          </a:ln>
        </p:spPr>
      </p:pic>
      <p:pic>
        <p:nvPicPr>
          <p:cNvPr id="190" name="Google Shape;190;p31"/>
          <p:cNvPicPr preferRelativeResize="0"/>
          <p:nvPr/>
        </p:nvPicPr>
        <p:blipFill rotWithShape="1">
          <a:blip r:embed="rId5">
            <a:alphaModFix/>
          </a:blip>
          <a:srcRect b="2713" l="4611" r="8386" t="11138"/>
          <a:stretch/>
        </p:blipFill>
        <p:spPr>
          <a:xfrm>
            <a:off x="0" y="1856449"/>
            <a:ext cx="5012537" cy="3287051"/>
          </a:xfrm>
          <a:prstGeom prst="rect">
            <a:avLst/>
          </a:prstGeom>
          <a:noFill/>
          <a:ln>
            <a:noFill/>
          </a:ln>
        </p:spPr>
      </p:pic>
      <p:sp>
        <p:nvSpPr>
          <p:cNvPr id="191" name="Google Shape;191;p31"/>
          <p:cNvSpPr txBox="1"/>
          <p:nvPr/>
        </p:nvSpPr>
        <p:spPr>
          <a:xfrm>
            <a:off x="6535825" y="2282050"/>
            <a:ext cx="55689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92" name="Google Shape;192;p31"/>
          <p:cNvSpPr txBox="1"/>
          <p:nvPr>
            <p:ph type="title"/>
          </p:nvPr>
        </p:nvSpPr>
        <p:spPr>
          <a:xfrm>
            <a:off x="5503050" y="1587000"/>
            <a:ext cx="40623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Exploratory</a:t>
            </a:r>
            <a:endParaRPr/>
          </a:p>
          <a:p>
            <a:pPr indent="0" lvl="0" marL="0" rtl="0" algn="l">
              <a:spcBef>
                <a:spcPts val="0"/>
              </a:spcBef>
              <a:spcAft>
                <a:spcPts val="0"/>
              </a:spcAft>
              <a:buNone/>
            </a:pPr>
            <a:r>
              <a:rPr lang="en"/>
              <a:t>Data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pic>
        <p:nvPicPr>
          <p:cNvPr id="197" name="Google Shape;197;p32"/>
          <p:cNvPicPr preferRelativeResize="0"/>
          <p:nvPr/>
        </p:nvPicPr>
        <p:blipFill>
          <a:blip r:embed="rId4">
            <a:alphaModFix/>
          </a:blip>
          <a:stretch>
            <a:fillRect/>
          </a:stretch>
        </p:blipFill>
        <p:spPr>
          <a:xfrm>
            <a:off x="0" y="-16425"/>
            <a:ext cx="3232552" cy="1568074"/>
          </a:xfrm>
          <a:prstGeom prst="rect">
            <a:avLst/>
          </a:prstGeom>
          <a:noFill/>
          <a:ln>
            <a:noFill/>
          </a:ln>
        </p:spPr>
      </p:pic>
      <p:pic>
        <p:nvPicPr>
          <p:cNvPr id="198" name="Google Shape;198;p32"/>
          <p:cNvPicPr preferRelativeResize="0"/>
          <p:nvPr/>
        </p:nvPicPr>
        <p:blipFill>
          <a:blip r:embed="rId5">
            <a:alphaModFix/>
          </a:blip>
          <a:stretch>
            <a:fillRect/>
          </a:stretch>
        </p:blipFill>
        <p:spPr>
          <a:xfrm>
            <a:off x="4610800" y="1658125"/>
            <a:ext cx="4479400" cy="3019600"/>
          </a:xfrm>
          <a:prstGeom prst="rect">
            <a:avLst/>
          </a:prstGeom>
          <a:noFill/>
          <a:ln>
            <a:noFill/>
          </a:ln>
        </p:spPr>
      </p:pic>
      <p:pic>
        <p:nvPicPr>
          <p:cNvPr id="199" name="Google Shape;199;p32"/>
          <p:cNvPicPr preferRelativeResize="0"/>
          <p:nvPr/>
        </p:nvPicPr>
        <p:blipFill>
          <a:blip r:embed="rId6">
            <a:alphaModFix/>
          </a:blip>
          <a:stretch>
            <a:fillRect/>
          </a:stretch>
        </p:blipFill>
        <p:spPr>
          <a:xfrm>
            <a:off x="21600" y="1658125"/>
            <a:ext cx="4543250" cy="3019600"/>
          </a:xfrm>
          <a:prstGeom prst="rect">
            <a:avLst/>
          </a:prstGeom>
          <a:noFill/>
          <a:ln>
            <a:noFill/>
          </a:ln>
        </p:spPr>
      </p:pic>
      <p:sp>
        <p:nvSpPr>
          <p:cNvPr id="200" name="Google Shape;200;p32"/>
          <p:cNvSpPr txBox="1"/>
          <p:nvPr>
            <p:ph type="title"/>
          </p:nvPr>
        </p:nvSpPr>
        <p:spPr>
          <a:xfrm>
            <a:off x="3317275" y="15650"/>
            <a:ext cx="3089700" cy="131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Drug Sales </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pic>
        <p:nvPicPr>
          <p:cNvPr id="205" name="Google Shape;205;p33"/>
          <p:cNvPicPr preferRelativeResize="0"/>
          <p:nvPr/>
        </p:nvPicPr>
        <p:blipFill>
          <a:blip r:embed="rId4">
            <a:alphaModFix/>
          </a:blip>
          <a:stretch>
            <a:fillRect/>
          </a:stretch>
        </p:blipFill>
        <p:spPr>
          <a:xfrm>
            <a:off x="0" y="-16425"/>
            <a:ext cx="3232552" cy="1568074"/>
          </a:xfrm>
          <a:prstGeom prst="rect">
            <a:avLst/>
          </a:prstGeom>
          <a:noFill/>
          <a:ln>
            <a:noFill/>
          </a:ln>
        </p:spPr>
      </p:pic>
      <p:pic>
        <p:nvPicPr>
          <p:cNvPr id="206" name="Google Shape;206;p33"/>
          <p:cNvPicPr preferRelativeResize="0"/>
          <p:nvPr/>
        </p:nvPicPr>
        <p:blipFill>
          <a:blip r:embed="rId5">
            <a:alphaModFix/>
          </a:blip>
          <a:stretch>
            <a:fillRect/>
          </a:stretch>
        </p:blipFill>
        <p:spPr>
          <a:xfrm>
            <a:off x="0" y="1784825"/>
            <a:ext cx="4471000" cy="2977675"/>
          </a:xfrm>
          <a:prstGeom prst="rect">
            <a:avLst/>
          </a:prstGeom>
          <a:noFill/>
          <a:ln>
            <a:noFill/>
          </a:ln>
        </p:spPr>
      </p:pic>
      <p:pic>
        <p:nvPicPr>
          <p:cNvPr id="207" name="Google Shape;207;p33"/>
          <p:cNvPicPr preferRelativeResize="0"/>
          <p:nvPr/>
        </p:nvPicPr>
        <p:blipFill>
          <a:blip r:embed="rId6">
            <a:alphaModFix/>
          </a:blip>
          <a:stretch>
            <a:fillRect/>
          </a:stretch>
        </p:blipFill>
        <p:spPr>
          <a:xfrm>
            <a:off x="4547200" y="1784563"/>
            <a:ext cx="4565175" cy="2978200"/>
          </a:xfrm>
          <a:prstGeom prst="rect">
            <a:avLst/>
          </a:prstGeom>
          <a:noFill/>
          <a:ln>
            <a:noFill/>
          </a:ln>
        </p:spPr>
      </p:pic>
      <p:sp>
        <p:nvSpPr>
          <p:cNvPr id="208" name="Google Shape;208;p33"/>
          <p:cNvSpPr txBox="1"/>
          <p:nvPr>
            <p:ph type="title"/>
          </p:nvPr>
        </p:nvSpPr>
        <p:spPr>
          <a:xfrm>
            <a:off x="3317275" y="15650"/>
            <a:ext cx="3089700" cy="131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Drug Sales </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pic>
        <p:nvPicPr>
          <p:cNvPr id="213" name="Google Shape;213;p34"/>
          <p:cNvPicPr preferRelativeResize="0"/>
          <p:nvPr/>
        </p:nvPicPr>
        <p:blipFill>
          <a:blip r:embed="rId4">
            <a:alphaModFix/>
          </a:blip>
          <a:stretch>
            <a:fillRect/>
          </a:stretch>
        </p:blipFill>
        <p:spPr>
          <a:xfrm>
            <a:off x="1496100" y="98291"/>
            <a:ext cx="1387176" cy="1387176"/>
          </a:xfrm>
          <a:prstGeom prst="rect">
            <a:avLst/>
          </a:prstGeom>
          <a:noFill/>
          <a:ln>
            <a:noFill/>
          </a:ln>
        </p:spPr>
      </p:pic>
      <p:pic>
        <p:nvPicPr>
          <p:cNvPr id="214" name="Google Shape;214;p34"/>
          <p:cNvPicPr preferRelativeResize="0"/>
          <p:nvPr/>
        </p:nvPicPr>
        <p:blipFill rotWithShape="1">
          <a:blip r:embed="rId5">
            <a:alphaModFix/>
          </a:blip>
          <a:srcRect b="3691" l="9137" r="8469" t="7781"/>
          <a:stretch/>
        </p:blipFill>
        <p:spPr>
          <a:xfrm>
            <a:off x="0" y="1754229"/>
            <a:ext cx="4523825" cy="3236870"/>
          </a:xfrm>
          <a:prstGeom prst="rect">
            <a:avLst/>
          </a:prstGeom>
          <a:noFill/>
          <a:ln>
            <a:noFill/>
          </a:ln>
        </p:spPr>
      </p:pic>
      <p:pic>
        <p:nvPicPr>
          <p:cNvPr id="215" name="Google Shape;215;p34"/>
          <p:cNvPicPr preferRelativeResize="0"/>
          <p:nvPr/>
        </p:nvPicPr>
        <p:blipFill rotWithShape="1">
          <a:blip r:embed="rId6">
            <a:alphaModFix/>
          </a:blip>
          <a:srcRect b="3685" l="7310" r="8472" t="7282"/>
          <a:stretch/>
        </p:blipFill>
        <p:spPr>
          <a:xfrm>
            <a:off x="4545670" y="1754225"/>
            <a:ext cx="4589580" cy="3236875"/>
          </a:xfrm>
          <a:prstGeom prst="rect">
            <a:avLst/>
          </a:prstGeom>
          <a:noFill/>
          <a:ln>
            <a:noFill/>
          </a:ln>
        </p:spPr>
      </p:pic>
      <p:pic>
        <p:nvPicPr>
          <p:cNvPr id="216" name="Google Shape;216;p34"/>
          <p:cNvPicPr preferRelativeResize="0"/>
          <p:nvPr/>
        </p:nvPicPr>
        <p:blipFill>
          <a:blip r:embed="rId7">
            <a:alphaModFix/>
          </a:blip>
          <a:stretch>
            <a:fillRect/>
          </a:stretch>
        </p:blipFill>
        <p:spPr>
          <a:xfrm>
            <a:off x="6259575" y="246375"/>
            <a:ext cx="1130025" cy="1133875"/>
          </a:xfrm>
          <a:prstGeom prst="rect">
            <a:avLst/>
          </a:prstGeom>
          <a:noFill/>
          <a:ln>
            <a:noFill/>
          </a:ln>
        </p:spPr>
      </p:pic>
      <p:sp>
        <p:nvSpPr>
          <p:cNvPr id="217" name="Google Shape;217;p34"/>
          <p:cNvSpPr txBox="1"/>
          <p:nvPr>
            <p:ph type="title"/>
          </p:nvPr>
        </p:nvSpPr>
        <p:spPr>
          <a:xfrm>
            <a:off x="4767500" y="81013"/>
            <a:ext cx="3089700" cy="131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Bitcoin</a:t>
            </a:r>
            <a:r>
              <a:rPr lang="en" sz="2400"/>
              <a:t> </a:t>
            </a:r>
            <a:endParaRPr sz="2400"/>
          </a:p>
        </p:txBody>
      </p:sp>
      <p:sp>
        <p:nvSpPr>
          <p:cNvPr id="218" name="Google Shape;218;p34"/>
          <p:cNvSpPr txBox="1"/>
          <p:nvPr>
            <p:ph type="title"/>
          </p:nvPr>
        </p:nvSpPr>
        <p:spPr>
          <a:xfrm>
            <a:off x="85775" y="98300"/>
            <a:ext cx="3089700" cy="131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Monero</a:t>
            </a:r>
            <a:r>
              <a:rPr lang="en" sz="2400"/>
              <a:t> </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35"/>
          <p:cNvSpPr txBox="1"/>
          <p:nvPr>
            <p:ph type="title"/>
          </p:nvPr>
        </p:nvSpPr>
        <p:spPr>
          <a:xfrm>
            <a:off x="5350650" y="1434600"/>
            <a:ext cx="40623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Scatterplot</a:t>
            </a:r>
            <a:endParaRPr/>
          </a:p>
          <a:p>
            <a:pPr indent="0" lvl="0" marL="0" rtl="0" algn="l">
              <a:spcBef>
                <a:spcPts val="0"/>
              </a:spcBef>
              <a:spcAft>
                <a:spcPts val="0"/>
              </a:spcAft>
              <a:buNone/>
            </a:pPr>
            <a:r>
              <a:rPr lang="en"/>
              <a:t>Matrix</a:t>
            </a:r>
            <a:endParaRPr/>
          </a:p>
        </p:txBody>
      </p:sp>
      <p:cxnSp>
        <p:nvCxnSpPr>
          <p:cNvPr id="224" name="Google Shape;224;p35"/>
          <p:cNvCxnSpPr/>
          <p:nvPr/>
        </p:nvCxnSpPr>
        <p:spPr>
          <a:xfrm>
            <a:off x="5138050" y="2256450"/>
            <a:ext cx="0" cy="630600"/>
          </a:xfrm>
          <a:prstGeom prst="straightConnector1">
            <a:avLst/>
          </a:prstGeom>
          <a:noFill/>
          <a:ln cap="flat" cmpd="sng" w="19050">
            <a:solidFill>
              <a:srgbClr val="F3F3F3"/>
            </a:solidFill>
            <a:prstDash val="solid"/>
            <a:round/>
            <a:headEnd len="med" w="med" type="oval"/>
            <a:tailEnd len="med" w="med" type="oval"/>
          </a:ln>
        </p:spPr>
      </p:cxnSp>
      <p:pic>
        <p:nvPicPr>
          <p:cNvPr id="225" name="Google Shape;225;p35"/>
          <p:cNvPicPr preferRelativeResize="0"/>
          <p:nvPr/>
        </p:nvPicPr>
        <p:blipFill>
          <a:blip r:embed="rId4">
            <a:alphaModFix/>
          </a:blip>
          <a:stretch>
            <a:fillRect/>
          </a:stretch>
        </p:blipFill>
        <p:spPr>
          <a:xfrm>
            <a:off x="64350" y="108738"/>
            <a:ext cx="4917849" cy="4926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36"/>
          <p:cNvSpPr txBox="1"/>
          <p:nvPr>
            <p:ph type="title"/>
          </p:nvPr>
        </p:nvSpPr>
        <p:spPr>
          <a:xfrm>
            <a:off x="698650" y="1395150"/>
            <a:ext cx="2759700" cy="172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Creating VAR Model in Python</a:t>
            </a:r>
            <a:endParaRPr/>
          </a:p>
        </p:txBody>
      </p:sp>
      <p:cxnSp>
        <p:nvCxnSpPr>
          <p:cNvPr id="231" name="Google Shape;231;p36"/>
          <p:cNvCxnSpPr>
            <a:endCxn id="232" idx="0"/>
          </p:cNvCxnSpPr>
          <p:nvPr/>
        </p:nvCxnSpPr>
        <p:spPr>
          <a:xfrm flipH="1">
            <a:off x="6151300" y="249700"/>
            <a:ext cx="600" cy="2892600"/>
          </a:xfrm>
          <a:prstGeom prst="straightConnector1">
            <a:avLst/>
          </a:prstGeom>
          <a:noFill/>
          <a:ln cap="flat" cmpd="sng" w="19050">
            <a:solidFill>
              <a:srgbClr val="F3F3F3"/>
            </a:solidFill>
            <a:prstDash val="solid"/>
            <a:round/>
            <a:headEnd len="med" w="med" type="oval"/>
            <a:tailEnd len="med" w="med" type="oval"/>
          </a:ln>
        </p:spPr>
      </p:cxnSp>
      <p:sp>
        <p:nvSpPr>
          <p:cNvPr id="233" name="Google Shape;233;p36"/>
          <p:cNvSpPr txBox="1"/>
          <p:nvPr/>
        </p:nvSpPr>
        <p:spPr>
          <a:xfrm>
            <a:off x="3983775" y="462050"/>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Check for Stationarity</a:t>
            </a:r>
            <a:endParaRPr>
              <a:solidFill>
                <a:srgbClr val="F3F3F3"/>
              </a:solidFill>
              <a:latin typeface="Fira Sans Condensed Light"/>
              <a:ea typeface="Fira Sans Condensed Light"/>
              <a:cs typeface="Fira Sans Condensed Light"/>
              <a:sym typeface="Fira Sans Condensed Light"/>
            </a:endParaRPr>
          </a:p>
        </p:txBody>
      </p:sp>
      <p:sp>
        <p:nvSpPr>
          <p:cNvPr id="234" name="Google Shape;234;p36"/>
          <p:cNvSpPr txBox="1"/>
          <p:nvPr/>
        </p:nvSpPr>
        <p:spPr>
          <a:xfrm>
            <a:off x="6256025" y="1126950"/>
            <a:ext cx="2063700" cy="3672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Model Determination</a:t>
            </a:r>
            <a:endParaRPr>
              <a:solidFill>
                <a:srgbClr val="F3F3F3"/>
              </a:solidFill>
              <a:latin typeface="Fira Sans Condensed Light"/>
              <a:ea typeface="Fira Sans Condensed Light"/>
              <a:cs typeface="Fira Sans Condensed Light"/>
              <a:sym typeface="Fira Sans Condensed Light"/>
            </a:endParaRPr>
          </a:p>
        </p:txBody>
      </p:sp>
      <p:sp>
        <p:nvSpPr>
          <p:cNvPr id="235" name="Google Shape;235;p36"/>
          <p:cNvSpPr txBox="1"/>
          <p:nvPr/>
        </p:nvSpPr>
        <p:spPr>
          <a:xfrm>
            <a:off x="3983775" y="1561325"/>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Model Estimation and Diagnostics</a:t>
            </a:r>
            <a:endParaRPr>
              <a:solidFill>
                <a:srgbClr val="F3F3F3"/>
              </a:solidFill>
              <a:latin typeface="Fira Sans Condensed Light"/>
              <a:ea typeface="Fira Sans Condensed Light"/>
              <a:cs typeface="Fira Sans Condensed Light"/>
              <a:sym typeface="Fira Sans Condensed Light"/>
            </a:endParaRPr>
          </a:p>
        </p:txBody>
      </p:sp>
      <p:sp>
        <p:nvSpPr>
          <p:cNvPr id="236" name="Google Shape;236;p36"/>
          <p:cNvSpPr txBox="1"/>
          <p:nvPr/>
        </p:nvSpPr>
        <p:spPr>
          <a:xfrm>
            <a:off x="6256025" y="2224300"/>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Structural Analysis</a:t>
            </a:r>
            <a:endParaRPr>
              <a:solidFill>
                <a:srgbClr val="F3F3F3"/>
              </a:solidFill>
              <a:latin typeface="Fira Sans Condensed Light"/>
              <a:ea typeface="Fira Sans Condensed Light"/>
              <a:cs typeface="Fira Sans Condensed Light"/>
              <a:sym typeface="Fira Sans Condensed Light"/>
            </a:endParaRPr>
          </a:p>
        </p:txBody>
      </p:sp>
      <p:cxnSp>
        <p:nvCxnSpPr>
          <p:cNvPr id="237" name="Google Shape;237;p36"/>
          <p:cNvCxnSpPr>
            <a:stCxn id="233" idx="3"/>
            <a:endCxn id="238" idx="1"/>
          </p:cNvCxnSpPr>
          <p:nvPr/>
        </p:nvCxnSpPr>
        <p:spPr>
          <a:xfrm>
            <a:off x="6047475" y="775250"/>
            <a:ext cx="208500" cy="0"/>
          </a:xfrm>
          <a:prstGeom prst="straightConnector1">
            <a:avLst/>
          </a:prstGeom>
          <a:noFill/>
          <a:ln cap="flat" cmpd="sng" w="19050">
            <a:solidFill>
              <a:srgbClr val="F3F3F3"/>
            </a:solidFill>
            <a:prstDash val="solid"/>
            <a:round/>
            <a:headEnd len="med" w="med" type="none"/>
            <a:tailEnd len="med" w="med" type="none"/>
          </a:ln>
        </p:spPr>
      </p:cxnSp>
      <p:cxnSp>
        <p:nvCxnSpPr>
          <p:cNvPr id="239" name="Google Shape;239;p36"/>
          <p:cNvCxnSpPr>
            <a:stCxn id="240" idx="3"/>
            <a:endCxn id="234" idx="1"/>
          </p:cNvCxnSpPr>
          <p:nvPr/>
        </p:nvCxnSpPr>
        <p:spPr>
          <a:xfrm>
            <a:off x="6047525" y="1310550"/>
            <a:ext cx="208500" cy="0"/>
          </a:xfrm>
          <a:prstGeom prst="straightConnector1">
            <a:avLst/>
          </a:prstGeom>
          <a:noFill/>
          <a:ln cap="flat" cmpd="sng" w="19050">
            <a:solidFill>
              <a:srgbClr val="F3F3F3"/>
            </a:solidFill>
            <a:prstDash val="solid"/>
            <a:round/>
            <a:headEnd len="med" w="med" type="none"/>
            <a:tailEnd len="med" w="med" type="none"/>
          </a:ln>
        </p:spPr>
      </p:cxnSp>
      <p:cxnSp>
        <p:nvCxnSpPr>
          <p:cNvPr id="241" name="Google Shape;241;p36"/>
          <p:cNvCxnSpPr>
            <a:stCxn id="235" idx="3"/>
            <a:endCxn id="242" idx="1"/>
          </p:cNvCxnSpPr>
          <p:nvPr/>
        </p:nvCxnSpPr>
        <p:spPr>
          <a:xfrm>
            <a:off x="6047475" y="1874525"/>
            <a:ext cx="208500" cy="0"/>
          </a:xfrm>
          <a:prstGeom prst="straightConnector1">
            <a:avLst/>
          </a:prstGeom>
          <a:noFill/>
          <a:ln cap="flat" cmpd="sng" w="19050">
            <a:solidFill>
              <a:srgbClr val="F3F3F3"/>
            </a:solidFill>
            <a:prstDash val="solid"/>
            <a:round/>
            <a:headEnd len="med" w="med" type="none"/>
            <a:tailEnd len="med" w="med" type="none"/>
          </a:ln>
        </p:spPr>
      </p:cxnSp>
      <p:cxnSp>
        <p:nvCxnSpPr>
          <p:cNvPr id="243" name="Google Shape;243;p36"/>
          <p:cNvCxnSpPr>
            <a:stCxn id="244" idx="3"/>
            <a:endCxn id="236" idx="1"/>
          </p:cNvCxnSpPr>
          <p:nvPr/>
        </p:nvCxnSpPr>
        <p:spPr>
          <a:xfrm flipH="1" rot="10800000">
            <a:off x="6047525" y="2537500"/>
            <a:ext cx="208500" cy="1800"/>
          </a:xfrm>
          <a:prstGeom prst="straightConnector1">
            <a:avLst/>
          </a:prstGeom>
          <a:noFill/>
          <a:ln cap="flat" cmpd="sng" w="19050">
            <a:solidFill>
              <a:srgbClr val="F3F3F3"/>
            </a:solidFill>
            <a:prstDash val="solid"/>
            <a:round/>
            <a:headEnd len="med" w="med" type="none"/>
            <a:tailEnd len="med" w="med" type="none"/>
          </a:ln>
        </p:spPr>
      </p:cxnSp>
      <p:sp>
        <p:nvSpPr>
          <p:cNvPr id="232" name="Google Shape;232;p36"/>
          <p:cNvSpPr txBox="1"/>
          <p:nvPr/>
        </p:nvSpPr>
        <p:spPr>
          <a:xfrm>
            <a:off x="4517200" y="3142300"/>
            <a:ext cx="3268200" cy="12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2"/>
                </a:solidFill>
                <a:latin typeface="Rajdhani"/>
                <a:ea typeface="Rajdhani"/>
                <a:cs typeface="Rajdhani"/>
                <a:sym typeface="Rajdhani"/>
              </a:rPr>
              <a:t>Total Drugs vs Bitcoin vs Monero (Daily)</a:t>
            </a:r>
            <a:endParaRPr sz="3000">
              <a:solidFill>
                <a:schemeClr val="lt2"/>
              </a:solidFill>
              <a:latin typeface="Rajdhani"/>
              <a:ea typeface="Rajdhani"/>
              <a:cs typeface="Rajdhani"/>
              <a:sym typeface="Rajdhani"/>
            </a:endParaRPr>
          </a:p>
        </p:txBody>
      </p:sp>
      <p:cxnSp>
        <p:nvCxnSpPr>
          <p:cNvPr id="245" name="Google Shape;245;p36"/>
          <p:cNvCxnSpPr/>
          <p:nvPr/>
        </p:nvCxnSpPr>
        <p:spPr>
          <a:xfrm>
            <a:off x="3766450" y="2256450"/>
            <a:ext cx="0" cy="6306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7"/>
          <p:cNvPicPr preferRelativeResize="0"/>
          <p:nvPr/>
        </p:nvPicPr>
        <p:blipFill>
          <a:blip r:embed="rId3">
            <a:alphaModFix/>
          </a:blip>
          <a:stretch>
            <a:fillRect/>
          </a:stretch>
        </p:blipFill>
        <p:spPr>
          <a:xfrm>
            <a:off x="0" y="1052125"/>
            <a:ext cx="4136700" cy="3304047"/>
          </a:xfrm>
          <a:prstGeom prst="rect">
            <a:avLst/>
          </a:prstGeom>
          <a:noFill/>
          <a:ln>
            <a:noFill/>
          </a:ln>
        </p:spPr>
      </p:pic>
      <p:sp>
        <p:nvSpPr>
          <p:cNvPr id="251" name="Google Shape;251;p37"/>
          <p:cNvSpPr txBox="1"/>
          <p:nvPr>
            <p:ph type="title"/>
          </p:nvPr>
        </p:nvSpPr>
        <p:spPr>
          <a:xfrm>
            <a:off x="2503662" y="0"/>
            <a:ext cx="4136700" cy="97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400"/>
              <a:t>Drug Sales</a:t>
            </a:r>
            <a:endParaRPr sz="5200"/>
          </a:p>
        </p:txBody>
      </p:sp>
      <p:pic>
        <p:nvPicPr>
          <p:cNvPr id="252" name="Google Shape;252;p37"/>
          <p:cNvPicPr preferRelativeResize="0"/>
          <p:nvPr/>
        </p:nvPicPr>
        <p:blipFill>
          <a:blip r:embed="rId4">
            <a:alphaModFix/>
          </a:blip>
          <a:stretch>
            <a:fillRect/>
          </a:stretch>
        </p:blipFill>
        <p:spPr>
          <a:xfrm>
            <a:off x="5007300" y="1055288"/>
            <a:ext cx="4136700" cy="3297725"/>
          </a:xfrm>
          <a:prstGeom prst="rect">
            <a:avLst/>
          </a:prstGeom>
          <a:noFill/>
          <a:ln>
            <a:noFill/>
          </a:ln>
        </p:spPr>
      </p:pic>
      <p:sp>
        <p:nvSpPr>
          <p:cNvPr id="253" name="Google Shape;253;p37"/>
          <p:cNvSpPr/>
          <p:nvPr/>
        </p:nvSpPr>
        <p:spPr>
          <a:xfrm>
            <a:off x="4148000" y="2442600"/>
            <a:ext cx="869698" cy="523099"/>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FFFFFF"/>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2503662" y="0"/>
            <a:ext cx="4136700" cy="97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400"/>
              <a:t>Bitcoin Price</a:t>
            </a:r>
            <a:endParaRPr sz="5200"/>
          </a:p>
        </p:txBody>
      </p:sp>
      <p:pic>
        <p:nvPicPr>
          <p:cNvPr id="259" name="Google Shape;259;p38"/>
          <p:cNvPicPr preferRelativeResize="0"/>
          <p:nvPr/>
        </p:nvPicPr>
        <p:blipFill>
          <a:blip r:embed="rId3">
            <a:alphaModFix/>
          </a:blip>
          <a:stretch>
            <a:fillRect/>
          </a:stretch>
        </p:blipFill>
        <p:spPr>
          <a:xfrm>
            <a:off x="5017700" y="1045038"/>
            <a:ext cx="4136700" cy="3318261"/>
          </a:xfrm>
          <a:prstGeom prst="rect">
            <a:avLst/>
          </a:prstGeom>
          <a:noFill/>
          <a:ln>
            <a:noFill/>
          </a:ln>
        </p:spPr>
      </p:pic>
      <p:sp>
        <p:nvSpPr>
          <p:cNvPr id="260" name="Google Shape;260;p38"/>
          <p:cNvSpPr/>
          <p:nvPr/>
        </p:nvSpPr>
        <p:spPr>
          <a:xfrm>
            <a:off x="4148000" y="2442600"/>
            <a:ext cx="869698" cy="523099"/>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FFFFFF"/>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38"/>
          <p:cNvPicPr preferRelativeResize="0"/>
          <p:nvPr/>
        </p:nvPicPr>
        <p:blipFill>
          <a:blip r:embed="rId4">
            <a:alphaModFix/>
          </a:blip>
          <a:stretch>
            <a:fillRect/>
          </a:stretch>
        </p:blipFill>
        <p:spPr>
          <a:xfrm>
            <a:off x="0" y="1054013"/>
            <a:ext cx="4136700" cy="3300287"/>
          </a:xfrm>
          <a:prstGeom prst="rect">
            <a:avLst/>
          </a:prstGeom>
          <a:noFill/>
          <a:ln>
            <a:noFill/>
          </a:ln>
        </p:spPr>
      </p:pic>
      <p:pic>
        <p:nvPicPr>
          <p:cNvPr id="262" name="Google Shape;262;p38"/>
          <p:cNvPicPr preferRelativeResize="0"/>
          <p:nvPr/>
        </p:nvPicPr>
        <p:blipFill>
          <a:blip r:embed="rId5">
            <a:alphaModFix/>
          </a:blip>
          <a:stretch>
            <a:fillRect/>
          </a:stretch>
        </p:blipFill>
        <p:spPr>
          <a:xfrm>
            <a:off x="2216400" y="111447"/>
            <a:ext cx="749250" cy="7518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2503662" y="0"/>
            <a:ext cx="4136700" cy="97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400"/>
              <a:t>Monero Price</a:t>
            </a:r>
            <a:endParaRPr sz="5200"/>
          </a:p>
        </p:txBody>
      </p:sp>
      <p:pic>
        <p:nvPicPr>
          <p:cNvPr id="268" name="Google Shape;268;p39"/>
          <p:cNvPicPr preferRelativeResize="0"/>
          <p:nvPr/>
        </p:nvPicPr>
        <p:blipFill>
          <a:blip r:embed="rId3">
            <a:alphaModFix/>
          </a:blip>
          <a:stretch>
            <a:fillRect/>
          </a:stretch>
        </p:blipFill>
        <p:spPr>
          <a:xfrm>
            <a:off x="5017700" y="1050350"/>
            <a:ext cx="4136700" cy="3307600"/>
          </a:xfrm>
          <a:prstGeom prst="rect">
            <a:avLst/>
          </a:prstGeom>
          <a:noFill/>
          <a:ln>
            <a:noFill/>
          </a:ln>
        </p:spPr>
      </p:pic>
      <p:sp>
        <p:nvSpPr>
          <p:cNvPr id="269" name="Google Shape;269;p39"/>
          <p:cNvSpPr/>
          <p:nvPr/>
        </p:nvSpPr>
        <p:spPr>
          <a:xfrm>
            <a:off x="4148000" y="2442600"/>
            <a:ext cx="869698" cy="523099"/>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FFFFFF"/>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39"/>
          <p:cNvPicPr preferRelativeResize="0"/>
          <p:nvPr/>
        </p:nvPicPr>
        <p:blipFill>
          <a:blip r:embed="rId4">
            <a:alphaModFix/>
          </a:blip>
          <a:stretch>
            <a:fillRect/>
          </a:stretch>
        </p:blipFill>
        <p:spPr>
          <a:xfrm>
            <a:off x="0" y="1054025"/>
            <a:ext cx="4136701" cy="3237388"/>
          </a:xfrm>
          <a:prstGeom prst="rect">
            <a:avLst/>
          </a:prstGeom>
          <a:noFill/>
          <a:ln>
            <a:noFill/>
          </a:ln>
        </p:spPr>
      </p:pic>
      <p:pic>
        <p:nvPicPr>
          <p:cNvPr id="271" name="Google Shape;271;p39"/>
          <p:cNvPicPr preferRelativeResize="0"/>
          <p:nvPr/>
        </p:nvPicPr>
        <p:blipFill>
          <a:blip r:embed="rId5">
            <a:alphaModFix/>
          </a:blip>
          <a:stretch>
            <a:fillRect/>
          </a:stretch>
        </p:blipFill>
        <p:spPr>
          <a:xfrm>
            <a:off x="2168175" y="80537"/>
            <a:ext cx="813624" cy="8136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0"/>
          <p:cNvPicPr preferRelativeResize="0"/>
          <p:nvPr/>
        </p:nvPicPr>
        <p:blipFill>
          <a:blip r:embed="rId3">
            <a:alphaModFix/>
          </a:blip>
          <a:stretch>
            <a:fillRect/>
          </a:stretch>
        </p:blipFill>
        <p:spPr>
          <a:xfrm>
            <a:off x="4499175" y="1297775"/>
            <a:ext cx="4054575" cy="2547950"/>
          </a:xfrm>
          <a:prstGeom prst="rect">
            <a:avLst/>
          </a:prstGeom>
          <a:noFill/>
          <a:ln>
            <a:noFill/>
          </a:ln>
        </p:spPr>
      </p:pic>
      <p:sp>
        <p:nvSpPr>
          <p:cNvPr id="277" name="Google Shape;277;p40"/>
          <p:cNvSpPr txBox="1"/>
          <p:nvPr>
            <p:ph type="title"/>
          </p:nvPr>
        </p:nvSpPr>
        <p:spPr>
          <a:xfrm>
            <a:off x="246225" y="2146375"/>
            <a:ext cx="3589200" cy="6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Model Order Selection</a:t>
            </a:r>
            <a:endParaRPr sz="4000"/>
          </a:p>
        </p:txBody>
      </p:sp>
      <p:cxnSp>
        <p:nvCxnSpPr>
          <p:cNvPr id="278" name="Google Shape;278;p40"/>
          <p:cNvCxnSpPr/>
          <p:nvPr/>
        </p:nvCxnSpPr>
        <p:spPr>
          <a:xfrm>
            <a:off x="3714900" y="2161075"/>
            <a:ext cx="0" cy="6306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3"/>
          <p:cNvSpPr txBox="1"/>
          <p:nvPr>
            <p:ph type="title"/>
          </p:nvPr>
        </p:nvSpPr>
        <p:spPr>
          <a:xfrm>
            <a:off x="2045113" y="1452625"/>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Introduction</a:t>
            </a:r>
            <a:endParaRPr/>
          </a:p>
        </p:txBody>
      </p:sp>
      <p:sp>
        <p:nvSpPr>
          <p:cNvPr id="106" name="Google Shape;106;p23"/>
          <p:cNvSpPr txBox="1"/>
          <p:nvPr>
            <p:ph idx="2" type="title"/>
          </p:nvPr>
        </p:nvSpPr>
        <p:spPr>
          <a:xfrm>
            <a:off x="5378887" y="1455263"/>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Conclusion</a:t>
            </a:r>
            <a:endParaRPr/>
          </a:p>
        </p:txBody>
      </p:sp>
      <p:sp>
        <p:nvSpPr>
          <p:cNvPr id="107" name="Google Shape;107;p23"/>
          <p:cNvSpPr txBox="1"/>
          <p:nvPr>
            <p:ph idx="4" type="title"/>
          </p:nvPr>
        </p:nvSpPr>
        <p:spPr>
          <a:xfrm>
            <a:off x="3301725" y="2877450"/>
            <a:ext cx="29718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Time Series Analysis</a:t>
            </a:r>
            <a:endParaRPr/>
          </a:p>
        </p:txBody>
      </p:sp>
      <p:sp>
        <p:nvSpPr>
          <p:cNvPr id="108" name="Google Shape;108;p23"/>
          <p:cNvSpPr txBox="1"/>
          <p:nvPr>
            <p:ph idx="8" type="title"/>
          </p:nvPr>
        </p:nvSpPr>
        <p:spPr>
          <a:xfrm>
            <a:off x="2492737" y="3164300"/>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09" name="Google Shape;109;p23"/>
          <p:cNvSpPr txBox="1"/>
          <p:nvPr>
            <p:ph idx="9" type="title"/>
          </p:nvPr>
        </p:nvSpPr>
        <p:spPr>
          <a:xfrm>
            <a:off x="1237737" y="1730350"/>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10" name="Google Shape;110;p23"/>
          <p:cNvSpPr txBox="1"/>
          <p:nvPr>
            <p:ph idx="14" type="title"/>
          </p:nvPr>
        </p:nvSpPr>
        <p:spPr>
          <a:xfrm>
            <a:off x="4582312" y="1719213"/>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111" name="Google Shape;111;p23"/>
          <p:cNvCxnSpPr/>
          <p:nvPr/>
        </p:nvCxnSpPr>
        <p:spPr>
          <a:xfrm>
            <a:off x="3168938" y="3069415"/>
            <a:ext cx="0" cy="630600"/>
          </a:xfrm>
          <a:prstGeom prst="straightConnector1">
            <a:avLst/>
          </a:prstGeom>
          <a:noFill/>
          <a:ln cap="flat" cmpd="sng" w="19050">
            <a:solidFill>
              <a:srgbClr val="F3F3F3"/>
            </a:solidFill>
            <a:prstDash val="solid"/>
            <a:round/>
            <a:headEnd len="med" w="med" type="oval"/>
            <a:tailEnd len="med" w="med" type="oval"/>
          </a:ln>
        </p:spPr>
      </p:cxnSp>
      <p:cxnSp>
        <p:nvCxnSpPr>
          <p:cNvPr id="112" name="Google Shape;112;p23"/>
          <p:cNvCxnSpPr/>
          <p:nvPr/>
        </p:nvCxnSpPr>
        <p:spPr>
          <a:xfrm>
            <a:off x="5258588" y="1620228"/>
            <a:ext cx="0" cy="630600"/>
          </a:xfrm>
          <a:prstGeom prst="straightConnector1">
            <a:avLst/>
          </a:prstGeom>
          <a:noFill/>
          <a:ln cap="flat" cmpd="sng" w="19050">
            <a:solidFill>
              <a:srgbClr val="F3F3F3"/>
            </a:solidFill>
            <a:prstDash val="solid"/>
            <a:round/>
            <a:headEnd len="med" w="med" type="oval"/>
            <a:tailEnd len="med" w="med" type="oval"/>
          </a:ln>
        </p:spPr>
      </p:cxnSp>
      <p:cxnSp>
        <p:nvCxnSpPr>
          <p:cNvPr id="113" name="Google Shape;113;p23"/>
          <p:cNvCxnSpPr/>
          <p:nvPr/>
        </p:nvCxnSpPr>
        <p:spPr>
          <a:xfrm>
            <a:off x="1913938" y="1620228"/>
            <a:ext cx="0" cy="630600"/>
          </a:xfrm>
          <a:prstGeom prst="straightConnector1">
            <a:avLst/>
          </a:prstGeom>
          <a:noFill/>
          <a:ln cap="flat" cmpd="sng" w="19050">
            <a:solidFill>
              <a:srgbClr val="F3F3F3"/>
            </a:solidFill>
            <a:prstDash val="solid"/>
            <a:round/>
            <a:headEnd len="med" w="med" type="oval"/>
            <a:tailEnd len="med" w="med" type="oval"/>
          </a:ln>
        </p:spPr>
      </p:cxnSp>
      <p:sp>
        <p:nvSpPr>
          <p:cNvPr id="114" name="Google Shape;114;p23"/>
          <p:cNvSpPr txBox="1"/>
          <p:nvPr>
            <p:ph type="title"/>
          </p:nvPr>
        </p:nvSpPr>
        <p:spPr>
          <a:xfrm>
            <a:off x="2090700" y="1802625"/>
            <a:ext cx="2608500" cy="960300"/>
          </a:xfrm>
          <a:prstGeom prst="rect">
            <a:avLst/>
          </a:prstGeom>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Background</a:t>
            </a:r>
            <a:endParaRPr sz="1400"/>
          </a:p>
          <a:p>
            <a:pPr indent="-317500" lvl="0" marL="457200" rtl="0" algn="l">
              <a:lnSpc>
                <a:spcPct val="100000"/>
              </a:lnSpc>
              <a:spcBef>
                <a:spcPts val="0"/>
              </a:spcBef>
              <a:spcAft>
                <a:spcPts val="0"/>
              </a:spcAft>
              <a:buSzPts val="1400"/>
              <a:buChar char="-"/>
            </a:pPr>
            <a:r>
              <a:rPr lang="en" sz="1400"/>
              <a:t>Data Collection and Preprocessing</a:t>
            </a:r>
            <a:endParaRPr sz="1400"/>
          </a:p>
          <a:p>
            <a:pPr indent="-317500" lvl="0" marL="457200" rtl="0" algn="l">
              <a:lnSpc>
                <a:spcPct val="100000"/>
              </a:lnSpc>
              <a:spcBef>
                <a:spcPts val="0"/>
              </a:spcBef>
              <a:spcAft>
                <a:spcPts val="0"/>
              </a:spcAft>
              <a:buSzPts val="1400"/>
              <a:buChar char="-"/>
            </a:pPr>
            <a:r>
              <a:rPr lang="en" sz="1400"/>
              <a:t>Exploratory Data Analysis</a:t>
            </a:r>
            <a:endParaRPr sz="1400"/>
          </a:p>
        </p:txBody>
      </p:sp>
      <p:sp>
        <p:nvSpPr>
          <p:cNvPr id="115" name="Google Shape;115;p23"/>
          <p:cNvSpPr txBox="1"/>
          <p:nvPr>
            <p:ph type="title"/>
          </p:nvPr>
        </p:nvSpPr>
        <p:spPr>
          <a:xfrm>
            <a:off x="3345825" y="3527550"/>
            <a:ext cx="2800500" cy="960300"/>
          </a:xfrm>
          <a:prstGeom prst="rect">
            <a:avLst/>
          </a:prstGeom>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VAR</a:t>
            </a:r>
            <a:endParaRPr sz="1400"/>
          </a:p>
          <a:p>
            <a:pPr indent="-317500" lvl="0" marL="457200" rtl="0" algn="l">
              <a:lnSpc>
                <a:spcPct val="100000"/>
              </a:lnSpc>
              <a:spcBef>
                <a:spcPts val="0"/>
              </a:spcBef>
              <a:spcAft>
                <a:spcPts val="0"/>
              </a:spcAft>
              <a:buSzPts val="1400"/>
              <a:buChar char="-"/>
            </a:pPr>
            <a:r>
              <a:rPr lang="en" sz="1400"/>
              <a:t>Structural Analyses</a:t>
            </a:r>
            <a:endParaRPr sz="1400"/>
          </a:p>
          <a:p>
            <a:pPr indent="-317500" lvl="0" marL="457200" rtl="0" algn="l">
              <a:lnSpc>
                <a:spcPct val="100000"/>
              </a:lnSpc>
              <a:spcBef>
                <a:spcPts val="0"/>
              </a:spcBef>
              <a:spcAft>
                <a:spcPts val="0"/>
              </a:spcAft>
              <a:buSzPts val="1400"/>
              <a:buChar char="-"/>
            </a:pPr>
            <a:r>
              <a:rPr lang="en" sz="1400"/>
              <a:t>VECM</a:t>
            </a:r>
            <a:endParaRPr sz="1400"/>
          </a:p>
          <a:p>
            <a:pPr indent="-317500" lvl="0" marL="457200" rtl="0" algn="l">
              <a:lnSpc>
                <a:spcPct val="100000"/>
              </a:lnSpc>
              <a:spcBef>
                <a:spcPts val="0"/>
              </a:spcBef>
              <a:spcAft>
                <a:spcPts val="0"/>
              </a:spcAft>
              <a:buSzPts val="1400"/>
              <a:buChar char="-"/>
            </a:pPr>
            <a:r>
              <a:rPr lang="en" sz="1400"/>
              <a:t>Forecasting</a:t>
            </a:r>
            <a:endParaRPr sz="1400"/>
          </a:p>
          <a:p>
            <a:pPr indent="-317500" lvl="0" marL="457200" rtl="0" algn="l">
              <a:lnSpc>
                <a:spcPct val="100000"/>
              </a:lnSpc>
              <a:spcBef>
                <a:spcPts val="0"/>
              </a:spcBef>
              <a:spcAft>
                <a:spcPts val="0"/>
              </a:spcAft>
              <a:buSzPts val="1400"/>
              <a:buChar char="-"/>
            </a:pPr>
            <a:r>
              <a:rPr lang="en" sz="1400"/>
              <a:t>Exploring Further Relationships</a:t>
            </a:r>
            <a:endParaRPr sz="1400"/>
          </a:p>
          <a:p>
            <a:pPr indent="0" lvl="0" marL="457200" rtl="0" algn="l">
              <a:lnSpc>
                <a:spcPct val="100000"/>
              </a:lnSpc>
              <a:spcBef>
                <a:spcPts val="0"/>
              </a:spcBef>
              <a:spcAft>
                <a:spcPts val="0"/>
              </a:spcAft>
              <a:buNone/>
            </a:pPr>
            <a:r>
              <a:t/>
            </a:r>
            <a:endParaRPr sz="1400"/>
          </a:p>
        </p:txBody>
      </p:sp>
      <p:sp>
        <p:nvSpPr>
          <p:cNvPr id="116" name="Google Shape;116;p23"/>
          <p:cNvSpPr txBox="1"/>
          <p:nvPr>
            <p:ph type="title"/>
          </p:nvPr>
        </p:nvSpPr>
        <p:spPr>
          <a:xfrm>
            <a:off x="5379375" y="1719225"/>
            <a:ext cx="2339100" cy="9603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chemeClr val="lt2"/>
              </a:buClr>
              <a:buSzPts val="1400"/>
              <a:buChar char="-"/>
            </a:pPr>
            <a:r>
              <a:rPr lang="en" sz="1400">
                <a:solidFill>
                  <a:schemeClr val="lt2"/>
                </a:solidFill>
              </a:rPr>
              <a:t>Key Insights</a:t>
            </a:r>
            <a:endParaRPr sz="1400">
              <a:solidFill>
                <a:schemeClr val="lt2"/>
              </a:solidFill>
            </a:endParaRPr>
          </a:p>
          <a:p>
            <a:pPr indent="-317500" lvl="0" marL="457200" rtl="0" algn="l">
              <a:spcBef>
                <a:spcPts val="0"/>
              </a:spcBef>
              <a:spcAft>
                <a:spcPts val="0"/>
              </a:spcAft>
              <a:buClr>
                <a:schemeClr val="lt2"/>
              </a:buClr>
              <a:buSzPts val="1400"/>
              <a:buChar char="-"/>
            </a:pPr>
            <a:r>
              <a:rPr lang="en" sz="1400">
                <a:solidFill>
                  <a:schemeClr val="lt2"/>
                </a:solidFill>
              </a:rPr>
              <a:t>Limitations</a:t>
            </a:r>
            <a:endParaRPr sz="1400">
              <a:solidFill>
                <a:schemeClr val="lt2"/>
              </a:solidFill>
            </a:endParaRPr>
          </a:p>
          <a:p>
            <a:pPr indent="0" lvl="0" marL="457200" rtl="0" algn="l">
              <a:spcBef>
                <a:spcPts val="0"/>
              </a:spcBef>
              <a:spcAft>
                <a:spcPts val="0"/>
              </a:spcAft>
              <a:buNone/>
            </a:pPr>
            <a:r>
              <a:t/>
            </a:r>
            <a:endParaRPr sz="1400">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41"/>
          <p:cNvPicPr preferRelativeResize="0"/>
          <p:nvPr/>
        </p:nvPicPr>
        <p:blipFill>
          <a:blip r:embed="rId3">
            <a:alphaModFix/>
          </a:blip>
          <a:stretch>
            <a:fillRect/>
          </a:stretch>
        </p:blipFill>
        <p:spPr>
          <a:xfrm>
            <a:off x="556625" y="426350"/>
            <a:ext cx="3819525" cy="685800"/>
          </a:xfrm>
          <a:prstGeom prst="rect">
            <a:avLst/>
          </a:prstGeom>
          <a:noFill/>
          <a:ln>
            <a:noFill/>
          </a:ln>
        </p:spPr>
      </p:pic>
      <p:pic>
        <p:nvPicPr>
          <p:cNvPr id="284" name="Google Shape;284;p41"/>
          <p:cNvPicPr preferRelativeResize="0"/>
          <p:nvPr/>
        </p:nvPicPr>
        <p:blipFill>
          <a:blip r:embed="rId4">
            <a:alphaModFix/>
          </a:blip>
          <a:stretch>
            <a:fillRect/>
          </a:stretch>
        </p:blipFill>
        <p:spPr>
          <a:xfrm>
            <a:off x="173875" y="3992600"/>
            <a:ext cx="5591175" cy="561975"/>
          </a:xfrm>
          <a:prstGeom prst="rect">
            <a:avLst/>
          </a:prstGeom>
          <a:noFill/>
          <a:ln>
            <a:noFill/>
          </a:ln>
        </p:spPr>
      </p:pic>
      <p:sp>
        <p:nvSpPr>
          <p:cNvPr id="285" name="Google Shape;285;p41"/>
          <p:cNvSpPr txBox="1"/>
          <p:nvPr>
            <p:ph type="title"/>
          </p:nvPr>
        </p:nvSpPr>
        <p:spPr>
          <a:xfrm>
            <a:off x="6031650" y="3657725"/>
            <a:ext cx="2796900" cy="116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Whiteness Test</a:t>
            </a:r>
            <a:endParaRPr sz="4000"/>
          </a:p>
        </p:txBody>
      </p:sp>
      <p:sp>
        <p:nvSpPr>
          <p:cNvPr id="286" name="Google Shape;286;p41"/>
          <p:cNvSpPr txBox="1"/>
          <p:nvPr>
            <p:ph type="title"/>
          </p:nvPr>
        </p:nvSpPr>
        <p:spPr>
          <a:xfrm>
            <a:off x="4756475" y="392775"/>
            <a:ext cx="3589200" cy="6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Correlation Matrix</a:t>
            </a:r>
            <a:endParaRPr sz="4000"/>
          </a:p>
        </p:txBody>
      </p:sp>
      <p:cxnSp>
        <p:nvCxnSpPr>
          <p:cNvPr id="287" name="Google Shape;287;p41"/>
          <p:cNvCxnSpPr/>
          <p:nvPr/>
        </p:nvCxnSpPr>
        <p:spPr>
          <a:xfrm>
            <a:off x="4956525" y="407475"/>
            <a:ext cx="0" cy="630600"/>
          </a:xfrm>
          <a:prstGeom prst="straightConnector1">
            <a:avLst/>
          </a:prstGeom>
          <a:noFill/>
          <a:ln cap="flat" cmpd="sng" w="19050">
            <a:solidFill>
              <a:srgbClr val="F3F3F3"/>
            </a:solidFill>
            <a:prstDash val="solid"/>
            <a:round/>
            <a:headEnd len="med" w="med" type="oval"/>
            <a:tailEnd len="med" w="med" type="oval"/>
          </a:ln>
        </p:spPr>
      </p:cxnSp>
      <p:cxnSp>
        <p:nvCxnSpPr>
          <p:cNvPr id="288" name="Google Shape;288;p41"/>
          <p:cNvCxnSpPr/>
          <p:nvPr/>
        </p:nvCxnSpPr>
        <p:spPr>
          <a:xfrm>
            <a:off x="6064250" y="3958288"/>
            <a:ext cx="0" cy="630600"/>
          </a:xfrm>
          <a:prstGeom prst="straightConnector1">
            <a:avLst/>
          </a:prstGeom>
          <a:noFill/>
          <a:ln cap="flat" cmpd="sng" w="19050">
            <a:solidFill>
              <a:srgbClr val="F3F3F3"/>
            </a:solidFill>
            <a:prstDash val="solid"/>
            <a:round/>
            <a:headEnd len="med" w="med" type="oval"/>
            <a:tailEnd len="med" w="med" type="oval"/>
          </a:ln>
        </p:spPr>
      </p:cxnSp>
      <p:pic>
        <p:nvPicPr>
          <p:cNvPr id="289" name="Google Shape;289;p41"/>
          <p:cNvPicPr preferRelativeResize="0"/>
          <p:nvPr/>
        </p:nvPicPr>
        <p:blipFill>
          <a:blip r:embed="rId5">
            <a:alphaModFix/>
          </a:blip>
          <a:stretch>
            <a:fillRect/>
          </a:stretch>
        </p:blipFill>
        <p:spPr>
          <a:xfrm>
            <a:off x="4528262" y="1718612"/>
            <a:ext cx="4436725" cy="1443275"/>
          </a:xfrm>
          <a:prstGeom prst="rect">
            <a:avLst/>
          </a:prstGeom>
          <a:noFill/>
          <a:ln>
            <a:noFill/>
          </a:ln>
        </p:spPr>
      </p:pic>
      <p:sp>
        <p:nvSpPr>
          <p:cNvPr id="290" name="Google Shape;290;p41"/>
          <p:cNvSpPr txBox="1"/>
          <p:nvPr>
            <p:ph type="title"/>
          </p:nvPr>
        </p:nvSpPr>
        <p:spPr>
          <a:xfrm>
            <a:off x="59963" y="2041988"/>
            <a:ext cx="4096500" cy="116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Contemporaneous</a:t>
            </a:r>
            <a:r>
              <a:rPr lang="en" sz="4000"/>
              <a:t> Relations</a:t>
            </a:r>
            <a:endParaRPr sz="4000"/>
          </a:p>
        </p:txBody>
      </p:sp>
      <p:cxnSp>
        <p:nvCxnSpPr>
          <p:cNvPr id="291" name="Google Shape;291;p41"/>
          <p:cNvCxnSpPr/>
          <p:nvPr/>
        </p:nvCxnSpPr>
        <p:spPr>
          <a:xfrm>
            <a:off x="4232663" y="2124938"/>
            <a:ext cx="0" cy="6306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5619550" y="2109975"/>
            <a:ext cx="3589200" cy="6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Granger Causality</a:t>
            </a:r>
            <a:endParaRPr sz="4000"/>
          </a:p>
        </p:txBody>
      </p:sp>
      <p:cxnSp>
        <p:nvCxnSpPr>
          <p:cNvPr id="297" name="Google Shape;297;p42"/>
          <p:cNvCxnSpPr/>
          <p:nvPr/>
        </p:nvCxnSpPr>
        <p:spPr>
          <a:xfrm>
            <a:off x="6311525" y="2124675"/>
            <a:ext cx="0" cy="630600"/>
          </a:xfrm>
          <a:prstGeom prst="straightConnector1">
            <a:avLst/>
          </a:prstGeom>
          <a:noFill/>
          <a:ln cap="flat" cmpd="sng" w="19050">
            <a:solidFill>
              <a:srgbClr val="F3F3F3"/>
            </a:solidFill>
            <a:prstDash val="solid"/>
            <a:round/>
            <a:headEnd len="med" w="med" type="oval"/>
            <a:tailEnd len="med" w="med" type="oval"/>
          </a:ln>
        </p:spPr>
      </p:cxnSp>
      <p:pic>
        <p:nvPicPr>
          <p:cNvPr id="298" name="Google Shape;298;p42"/>
          <p:cNvPicPr preferRelativeResize="0"/>
          <p:nvPr/>
        </p:nvPicPr>
        <p:blipFill>
          <a:blip r:embed="rId3">
            <a:alphaModFix/>
          </a:blip>
          <a:stretch>
            <a:fillRect/>
          </a:stretch>
        </p:blipFill>
        <p:spPr>
          <a:xfrm>
            <a:off x="304800" y="761388"/>
            <a:ext cx="5314750" cy="37082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2000250" y="313650"/>
            <a:ext cx="5010600" cy="201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Impulse Response Analysis</a:t>
            </a:r>
            <a:endParaRPr sz="4000"/>
          </a:p>
        </p:txBody>
      </p:sp>
      <p:pic>
        <p:nvPicPr>
          <p:cNvPr id="304" name="Google Shape;304;p43"/>
          <p:cNvPicPr preferRelativeResize="0"/>
          <p:nvPr/>
        </p:nvPicPr>
        <p:blipFill>
          <a:blip r:embed="rId3">
            <a:alphaModFix/>
          </a:blip>
          <a:stretch>
            <a:fillRect/>
          </a:stretch>
        </p:blipFill>
        <p:spPr>
          <a:xfrm>
            <a:off x="5547471" y="2338725"/>
            <a:ext cx="2495643" cy="2306100"/>
          </a:xfrm>
          <a:prstGeom prst="rect">
            <a:avLst/>
          </a:prstGeom>
          <a:noFill/>
          <a:ln>
            <a:noFill/>
          </a:ln>
        </p:spPr>
      </p:pic>
      <p:pic>
        <p:nvPicPr>
          <p:cNvPr id="305" name="Google Shape;305;p43"/>
          <p:cNvPicPr preferRelativeResize="0"/>
          <p:nvPr/>
        </p:nvPicPr>
        <p:blipFill>
          <a:blip r:embed="rId4">
            <a:alphaModFix/>
          </a:blip>
          <a:stretch>
            <a:fillRect/>
          </a:stretch>
        </p:blipFill>
        <p:spPr>
          <a:xfrm>
            <a:off x="1268867" y="2290575"/>
            <a:ext cx="2723583" cy="2306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4"/>
          <p:cNvSpPr txBox="1"/>
          <p:nvPr>
            <p:ph type="title"/>
          </p:nvPr>
        </p:nvSpPr>
        <p:spPr>
          <a:xfrm>
            <a:off x="2422200" y="-113375"/>
            <a:ext cx="4299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Impulse Response Analysis</a:t>
            </a:r>
            <a:endParaRPr sz="4000"/>
          </a:p>
        </p:txBody>
      </p:sp>
      <p:pic>
        <p:nvPicPr>
          <p:cNvPr id="311" name="Google Shape;311;p44"/>
          <p:cNvPicPr preferRelativeResize="0"/>
          <p:nvPr/>
        </p:nvPicPr>
        <p:blipFill>
          <a:blip r:embed="rId3">
            <a:alphaModFix/>
          </a:blip>
          <a:stretch>
            <a:fillRect/>
          </a:stretch>
        </p:blipFill>
        <p:spPr>
          <a:xfrm>
            <a:off x="1391625" y="2061313"/>
            <a:ext cx="2257425" cy="2076450"/>
          </a:xfrm>
          <a:prstGeom prst="rect">
            <a:avLst/>
          </a:prstGeom>
          <a:noFill/>
          <a:ln>
            <a:noFill/>
          </a:ln>
        </p:spPr>
      </p:pic>
      <p:pic>
        <p:nvPicPr>
          <p:cNvPr id="312" name="Google Shape;312;p44"/>
          <p:cNvPicPr preferRelativeResize="0"/>
          <p:nvPr/>
        </p:nvPicPr>
        <p:blipFill>
          <a:blip r:embed="rId4">
            <a:alphaModFix/>
          </a:blip>
          <a:stretch>
            <a:fillRect/>
          </a:stretch>
        </p:blipFill>
        <p:spPr>
          <a:xfrm>
            <a:off x="5326175" y="2077875"/>
            <a:ext cx="2257425" cy="204335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5"/>
          <p:cNvSpPr txBox="1"/>
          <p:nvPr>
            <p:ph type="title"/>
          </p:nvPr>
        </p:nvSpPr>
        <p:spPr>
          <a:xfrm>
            <a:off x="166150" y="1365100"/>
            <a:ext cx="4299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Impulse Response Analysis</a:t>
            </a:r>
            <a:endParaRPr sz="4000"/>
          </a:p>
        </p:txBody>
      </p:sp>
      <p:pic>
        <p:nvPicPr>
          <p:cNvPr id="318" name="Google Shape;318;p45"/>
          <p:cNvPicPr preferRelativeResize="0"/>
          <p:nvPr/>
        </p:nvPicPr>
        <p:blipFill rotWithShape="1">
          <a:blip r:embed="rId3">
            <a:alphaModFix/>
          </a:blip>
          <a:srcRect b="0" l="0" r="61653" t="66132"/>
          <a:stretch/>
        </p:blipFill>
        <p:spPr>
          <a:xfrm>
            <a:off x="5500875" y="280025"/>
            <a:ext cx="2307700" cy="1948382"/>
          </a:xfrm>
          <a:prstGeom prst="rect">
            <a:avLst/>
          </a:prstGeom>
          <a:noFill/>
          <a:ln>
            <a:noFill/>
          </a:ln>
        </p:spPr>
      </p:pic>
      <p:cxnSp>
        <p:nvCxnSpPr>
          <p:cNvPr id="319" name="Google Shape;319;p45"/>
          <p:cNvCxnSpPr/>
          <p:nvPr/>
        </p:nvCxnSpPr>
        <p:spPr>
          <a:xfrm>
            <a:off x="4442825" y="2051550"/>
            <a:ext cx="0" cy="630600"/>
          </a:xfrm>
          <a:prstGeom prst="straightConnector1">
            <a:avLst/>
          </a:prstGeom>
          <a:noFill/>
          <a:ln cap="flat" cmpd="sng" w="19050">
            <a:solidFill>
              <a:srgbClr val="F3F3F3"/>
            </a:solidFill>
            <a:prstDash val="solid"/>
            <a:round/>
            <a:headEnd len="med" w="med" type="oval"/>
            <a:tailEnd len="med" w="med" type="oval"/>
          </a:ln>
        </p:spPr>
      </p:cxnSp>
      <p:pic>
        <p:nvPicPr>
          <p:cNvPr id="320" name="Google Shape;320;p45"/>
          <p:cNvPicPr preferRelativeResize="0"/>
          <p:nvPr/>
        </p:nvPicPr>
        <p:blipFill rotWithShape="1">
          <a:blip r:embed="rId3">
            <a:alphaModFix/>
          </a:blip>
          <a:srcRect b="65184" l="68296" r="0" t="3006"/>
          <a:stretch/>
        </p:blipFill>
        <p:spPr>
          <a:xfrm>
            <a:off x="5566125" y="2633975"/>
            <a:ext cx="2242450" cy="2150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6"/>
          <p:cNvSpPr txBox="1"/>
          <p:nvPr>
            <p:ph type="title"/>
          </p:nvPr>
        </p:nvSpPr>
        <p:spPr>
          <a:xfrm>
            <a:off x="4635600" y="1312250"/>
            <a:ext cx="4299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Impulse Response Analysis</a:t>
            </a:r>
            <a:endParaRPr sz="4000"/>
          </a:p>
        </p:txBody>
      </p:sp>
      <p:pic>
        <p:nvPicPr>
          <p:cNvPr id="326" name="Google Shape;326;p46"/>
          <p:cNvPicPr preferRelativeResize="0"/>
          <p:nvPr/>
        </p:nvPicPr>
        <p:blipFill rotWithShape="1">
          <a:blip r:embed="rId3">
            <a:alphaModFix/>
          </a:blip>
          <a:srcRect b="65190" l="33842" r="33443" t="3241"/>
          <a:stretch/>
        </p:blipFill>
        <p:spPr>
          <a:xfrm>
            <a:off x="1332250" y="2706550"/>
            <a:ext cx="2172800" cy="2076250"/>
          </a:xfrm>
          <a:prstGeom prst="rect">
            <a:avLst/>
          </a:prstGeom>
          <a:noFill/>
          <a:ln>
            <a:noFill/>
          </a:ln>
        </p:spPr>
      </p:pic>
      <p:cxnSp>
        <p:nvCxnSpPr>
          <p:cNvPr id="327" name="Google Shape;327;p46"/>
          <p:cNvCxnSpPr/>
          <p:nvPr/>
        </p:nvCxnSpPr>
        <p:spPr>
          <a:xfrm>
            <a:off x="4513850" y="2075950"/>
            <a:ext cx="0" cy="630600"/>
          </a:xfrm>
          <a:prstGeom prst="straightConnector1">
            <a:avLst/>
          </a:prstGeom>
          <a:noFill/>
          <a:ln cap="flat" cmpd="sng" w="19050">
            <a:solidFill>
              <a:srgbClr val="F3F3F3"/>
            </a:solidFill>
            <a:prstDash val="solid"/>
            <a:round/>
            <a:headEnd len="med" w="med" type="oval"/>
            <a:tailEnd len="med" w="med" type="oval"/>
          </a:ln>
        </p:spPr>
      </p:cxnSp>
      <p:pic>
        <p:nvPicPr>
          <p:cNvPr id="328" name="Google Shape;328;p46"/>
          <p:cNvPicPr preferRelativeResize="0"/>
          <p:nvPr/>
        </p:nvPicPr>
        <p:blipFill rotWithShape="1">
          <a:blip r:embed="rId3">
            <a:alphaModFix/>
          </a:blip>
          <a:srcRect b="34055" l="0" r="63997" t="34588"/>
          <a:stretch/>
        </p:blipFill>
        <p:spPr>
          <a:xfrm>
            <a:off x="1310700" y="311100"/>
            <a:ext cx="2272575" cy="1959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47"/>
          <p:cNvPicPr preferRelativeResize="0"/>
          <p:nvPr/>
        </p:nvPicPr>
        <p:blipFill>
          <a:blip r:embed="rId3">
            <a:alphaModFix/>
          </a:blip>
          <a:stretch>
            <a:fillRect/>
          </a:stretch>
        </p:blipFill>
        <p:spPr>
          <a:xfrm>
            <a:off x="152400" y="152400"/>
            <a:ext cx="4798225" cy="4766025"/>
          </a:xfrm>
          <a:prstGeom prst="rect">
            <a:avLst/>
          </a:prstGeom>
          <a:noFill/>
          <a:ln>
            <a:noFill/>
          </a:ln>
        </p:spPr>
      </p:pic>
      <p:sp>
        <p:nvSpPr>
          <p:cNvPr id="334" name="Google Shape;334;p47"/>
          <p:cNvSpPr txBox="1"/>
          <p:nvPr>
            <p:ph type="title"/>
          </p:nvPr>
        </p:nvSpPr>
        <p:spPr>
          <a:xfrm>
            <a:off x="4988175" y="1332975"/>
            <a:ext cx="4299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Forecast Error Variance Decomposition</a:t>
            </a:r>
            <a:endParaRPr sz="4000"/>
          </a:p>
        </p:txBody>
      </p:sp>
      <p:cxnSp>
        <p:nvCxnSpPr>
          <p:cNvPr id="335" name="Google Shape;335;p47"/>
          <p:cNvCxnSpPr/>
          <p:nvPr/>
        </p:nvCxnSpPr>
        <p:spPr>
          <a:xfrm>
            <a:off x="5287525" y="2223775"/>
            <a:ext cx="0" cy="6306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48"/>
          <p:cNvSpPr txBox="1"/>
          <p:nvPr>
            <p:ph type="title"/>
          </p:nvPr>
        </p:nvSpPr>
        <p:spPr>
          <a:xfrm>
            <a:off x="5363700" y="1174500"/>
            <a:ext cx="3780300" cy="227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lt2"/>
                </a:solidFill>
              </a:rPr>
              <a:t>Vector Error Cointegration Model</a:t>
            </a:r>
            <a:endParaRPr sz="4000"/>
          </a:p>
        </p:txBody>
      </p:sp>
      <p:cxnSp>
        <p:nvCxnSpPr>
          <p:cNvPr id="341" name="Google Shape;341;p48"/>
          <p:cNvCxnSpPr/>
          <p:nvPr/>
        </p:nvCxnSpPr>
        <p:spPr>
          <a:xfrm>
            <a:off x="5394075" y="1996350"/>
            <a:ext cx="0" cy="630600"/>
          </a:xfrm>
          <a:prstGeom prst="straightConnector1">
            <a:avLst/>
          </a:prstGeom>
          <a:noFill/>
          <a:ln cap="flat" cmpd="sng" w="19050">
            <a:solidFill>
              <a:srgbClr val="F3F3F3"/>
            </a:solidFill>
            <a:prstDash val="solid"/>
            <a:round/>
            <a:headEnd len="med" w="med" type="oval"/>
            <a:tailEnd len="med" w="med" type="oval"/>
          </a:ln>
        </p:spPr>
      </p:cxnSp>
      <p:cxnSp>
        <p:nvCxnSpPr>
          <p:cNvPr id="342" name="Google Shape;342;p48"/>
          <p:cNvCxnSpPr/>
          <p:nvPr/>
        </p:nvCxnSpPr>
        <p:spPr>
          <a:xfrm flipH="1">
            <a:off x="2798200" y="935500"/>
            <a:ext cx="900" cy="2100300"/>
          </a:xfrm>
          <a:prstGeom prst="straightConnector1">
            <a:avLst/>
          </a:prstGeom>
          <a:noFill/>
          <a:ln cap="flat" cmpd="sng" w="19050">
            <a:solidFill>
              <a:srgbClr val="F3F3F3"/>
            </a:solidFill>
            <a:prstDash val="solid"/>
            <a:round/>
            <a:headEnd len="med" w="med" type="oval"/>
            <a:tailEnd len="med" w="med" type="oval"/>
          </a:ln>
        </p:spPr>
      </p:cxnSp>
      <p:sp>
        <p:nvSpPr>
          <p:cNvPr id="343" name="Google Shape;343;p48"/>
          <p:cNvSpPr txBox="1"/>
          <p:nvPr/>
        </p:nvSpPr>
        <p:spPr>
          <a:xfrm>
            <a:off x="630975" y="1147850"/>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Model Determination</a:t>
            </a:r>
            <a:endParaRPr>
              <a:solidFill>
                <a:srgbClr val="F3F3F3"/>
              </a:solidFill>
              <a:latin typeface="Fira Sans Condensed Light"/>
              <a:ea typeface="Fira Sans Condensed Light"/>
              <a:cs typeface="Fira Sans Condensed Light"/>
              <a:sym typeface="Fira Sans Condensed Light"/>
            </a:endParaRPr>
          </a:p>
        </p:txBody>
      </p:sp>
      <p:sp>
        <p:nvSpPr>
          <p:cNvPr id="344" name="Google Shape;344;p48"/>
          <p:cNvSpPr txBox="1"/>
          <p:nvPr/>
        </p:nvSpPr>
        <p:spPr>
          <a:xfrm>
            <a:off x="2903225" y="1812750"/>
            <a:ext cx="2063700" cy="3672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Cointegration Test</a:t>
            </a:r>
            <a:endParaRPr>
              <a:solidFill>
                <a:srgbClr val="F3F3F3"/>
              </a:solidFill>
              <a:latin typeface="Fira Sans Condensed Light"/>
              <a:ea typeface="Fira Sans Condensed Light"/>
              <a:cs typeface="Fira Sans Condensed Light"/>
              <a:sym typeface="Fira Sans Condensed Light"/>
            </a:endParaRPr>
          </a:p>
        </p:txBody>
      </p:sp>
      <p:sp>
        <p:nvSpPr>
          <p:cNvPr id="345" name="Google Shape;345;p48"/>
          <p:cNvSpPr txBox="1"/>
          <p:nvPr/>
        </p:nvSpPr>
        <p:spPr>
          <a:xfrm>
            <a:off x="630975" y="2247125"/>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Model Estimation and Diagnostics</a:t>
            </a:r>
            <a:endParaRPr>
              <a:solidFill>
                <a:srgbClr val="F3F3F3"/>
              </a:solidFill>
              <a:latin typeface="Fira Sans Condensed Light"/>
              <a:ea typeface="Fira Sans Condensed Light"/>
              <a:cs typeface="Fira Sans Condensed Light"/>
              <a:sym typeface="Fira Sans Condensed Light"/>
            </a:endParaRPr>
          </a:p>
        </p:txBody>
      </p:sp>
      <p:cxnSp>
        <p:nvCxnSpPr>
          <p:cNvPr id="346" name="Google Shape;346;p48"/>
          <p:cNvCxnSpPr>
            <a:endCxn id="344" idx="1"/>
          </p:cNvCxnSpPr>
          <p:nvPr/>
        </p:nvCxnSpPr>
        <p:spPr>
          <a:xfrm>
            <a:off x="2694725" y="1996350"/>
            <a:ext cx="208500" cy="0"/>
          </a:xfrm>
          <a:prstGeom prst="straightConnector1">
            <a:avLst/>
          </a:prstGeom>
          <a:noFill/>
          <a:ln cap="flat" cmpd="sng" w="19050">
            <a:solidFill>
              <a:srgbClr val="F3F3F3"/>
            </a:solidFill>
            <a:prstDash val="solid"/>
            <a:round/>
            <a:headEnd len="med" w="med" type="none"/>
            <a:tailEnd len="med" w="med" type="none"/>
          </a:ln>
        </p:spPr>
      </p:cxnSp>
      <p:cxnSp>
        <p:nvCxnSpPr>
          <p:cNvPr id="347" name="Google Shape;347;p48"/>
          <p:cNvCxnSpPr/>
          <p:nvPr/>
        </p:nvCxnSpPr>
        <p:spPr>
          <a:xfrm>
            <a:off x="2694725" y="2529750"/>
            <a:ext cx="208500" cy="0"/>
          </a:xfrm>
          <a:prstGeom prst="straightConnector1">
            <a:avLst/>
          </a:prstGeom>
          <a:noFill/>
          <a:ln cap="flat" cmpd="sng" w="19050">
            <a:solidFill>
              <a:srgbClr val="F3F3F3"/>
            </a:solidFill>
            <a:prstDash val="solid"/>
            <a:round/>
            <a:headEnd len="med" w="med" type="none"/>
            <a:tailEnd len="med" w="med" type="none"/>
          </a:ln>
        </p:spPr>
      </p:cxnSp>
      <p:cxnSp>
        <p:nvCxnSpPr>
          <p:cNvPr id="348" name="Google Shape;348;p48"/>
          <p:cNvCxnSpPr/>
          <p:nvPr/>
        </p:nvCxnSpPr>
        <p:spPr>
          <a:xfrm>
            <a:off x="2694725" y="1462950"/>
            <a:ext cx="208500" cy="0"/>
          </a:xfrm>
          <a:prstGeom prst="straightConnector1">
            <a:avLst/>
          </a:prstGeom>
          <a:noFill/>
          <a:ln cap="flat" cmpd="sng" w="19050">
            <a:solidFill>
              <a:srgbClr val="F3F3F3"/>
            </a:solidFill>
            <a:prstDash val="solid"/>
            <a:round/>
            <a:headEnd len="med" w="med" type="none"/>
            <a:tailEnd len="med" w="med" type="none"/>
          </a:ln>
        </p:spPr>
      </p:cxnSp>
      <p:sp>
        <p:nvSpPr>
          <p:cNvPr id="349" name="Google Shape;349;p48"/>
          <p:cNvSpPr txBox="1"/>
          <p:nvPr/>
        </p:nvSpPr>
        <p:spPr>
          <a:xfrm>
            <a:off x="1164550" y="3218375"/>
            <a:ext cx="3268200" cy="12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2"/>
                </a:solidFill>
                <a:latin typeface="Rajdhani"/>
                <a:ea typeface="Rajdhani"/>
                <a:cs typeface="Rajdhani"/>
                <a:sym typeface="Rajdhani"/>
              </a:rPr>
              <a:t>Total Drugs vs Bitcoin vs Monero (Daily)</a:t>
            </a:r>
            <a:endParaRPr sz="3000">
              <a:solidFill>
                <a:schemeClr val="lt2"/>
              </a:solidFill>
              <a:latin typeface="Rajdhani"/>
              <a:ea typeface="Rajdhani"/>
              <a:cs typeface="Rajdhani"/>
              <a:sym typeface="Rajdhan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9"/>
          <p:cNvSpPr txBox="1"/>
          <p:nvPr>
            <p:ph type="title"/>
          </p:nvPr>
        </p:nvSpPr>
        <p:spPr>
          <a:xfrm>
            <a:off x="679588" y="711875"/>
            <a:ext cx="3616800" cy="162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Drug_Sales and Bitcoin_Price</a:t>
            </a:r>
            <a:endParaRPr sz="4000"/>
          </a:p>
        </p:txBody>
      </p:sp>
      <p:sp>
        <p:nvSpPr>
          <p:cNvPr id="355" name="Google Shape;355;p49"/>
          <p:cNvSpPr txBox="1"/>
          <p:nvPr>
            <p:ph type="title"/>
          </p:nvPr>
        </p:nvSpPr>
        <p:spPr>
          <a:xfrm>
            <a:off x="4966063" y="711875"/>
            <a:ext cx="3616800" cy="162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Drug_Sales and Monero_Price</a:t>
            </a:r>
            <a:endParaRPr sz="4000"/>
          </a:p>
        </p:txBody>
      </p:sp>
      <p:pic>
        <p:nvPicPr>
          <p:cNvPr id="356" name="Google Shape;356;p49"/>
          <p:cNvPicPr preferRelativeResize="0"/>
          <p:nvPr/>
        </p:nvPicPr>
        <p:blipFill>
          <a:blip r:embed="rId3">
            <a:alphaModFix/>
          </a:blip>
          <a:stretch>
            <a:fillRect/>
          </a:stretch>
        </p:blipFill>
        <p:spPr>
          <a:xfrm>
            <a:off x="921113" y="2418750"/>
            <a:ext cx="3133725" cy="1943100"/>
          </a:xfrm>
          <a:prstGeom prst="rect">
            <a:avLst/>
          </a:prstGeom>
          <a:noFill/>
          <a:ln>
            <a:noFill/>
          </a:ln>
        </p:spPr>
      </p:pic>
      <p:pic>
        <p:nvPicPr>
          <p:cNvPr id="357" name="Google Shape;357;p49"/>
          <p:cNvPicPr preferRelativeResize="0"/>
          <p:nvPr/>
        </p:nvPicPr>
        <p:blipFill>
          <a:blip r:embed="rId4">
            <a:alphaModFix/>
          </a:blip>
          <a:stretch>
            <a:fillRect/>
          </a:stretch>
        </p:blipFill>
        <p:spPr>
          <a:xfrm>
            <a:off x="5217957" y="2418750"/>
            <a:ext cx="3113018" cy="1943100"/>
          </a:xfrm>
          <a:prstGeom prst="rect">
            <a:avLst/>
          </a:prstGeom>
          <a:noFill/>
          <a:ln>
            <a:noFill/>
          </a:ln>
        </p:spPr>
      </p:pic>
      <p:pic>
        <p:nvPicPr>
          <p:cNvPr id="358" name="Google Shape;358;p49"/>
          <p:cNvPicPr preferRelativeResize="0"/>
          <p:nvPr/>
        </p:nvPicPr>
        <p:blipFill>
          <a:blip r:embed="rId5">
            <a:alphaModFix/>
          </a:blip>
          <a:stretch>
            <a:fillRect/>
          </a:stretch>
        </p:blipFill>
        <p:spPr>
          <a:xfrm>
            <a:off x="2113375" y="231385"/>
            <a:ext cx="749250" cy="751803"/>
          </a:xfrm>
          <a:prstGeom prst="rect">
            <a:avLst/>
          </a:prstGeom>
          <a:noFill/>
          <a:ln>
            <a:noFill/>
          </a:ln>
        </p:spPr>
      </p:pic>
      <p:pic>
        <p:nvPicPr>
          <p:cNvPr id="359" name="Google Shape;359;p49"/>
          <p:cNvPicPr preferRelativeResize="0"/>
          <p:nvPr/>
        </p:nvPicPr>
        <p:blipFill>
          <a:blip r:embed="rId6">
            <a:alphaModFix/>
          </a:blip>
          <a:stretch>
            <a:fillRect/>
          </a:stretch>
        </p:blipFill>
        <p:spPr>
          <a:xfrm>
            <a:off x="6367650" y="200475"/>
            <a:ext cx="813624" cy="8136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0"/>
          <p:cNvSpPr txBox="1"/>
          <p:nvPr>
            <p:ph type="title"/>
          </p:nvPr>
        </p:nvSpPr>
        <p:spPr>
          <a:xfrm>
            <a:off x="679588" y="1016675"/>
            <a:ext cx="3616800" cy="162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Drug_Sales and Bitcoin_Price</a:t>
            </a:r>
            <a:endParaRPr sz="4000"/>
          </a:p>
        </p:txBody>
      </p:sp>
      <p:sp>
        <p:nvSpPr>
          <p:cNvPr id="365" name="Google Shape;365;p50"/>
          <p:cNvSpPr txBox="1"/>
          <p:nvPr>
            <p:ph type="title"/>
          </p:nvPr>
        </p:nvSpPr>
        <p:spPr>
          <a:xfrm>
            <a:off x="4966063" y="1016675"/>
            <a:ext cx="3616800" cy="162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Drug_Sales and Monero_Price</a:t>
            </a:r>
            <a:endParaRPr sz="4000"/>
          </a:p>
        </p:txBody>
      </p:sp>
      <p:pic>
        <p:nvPicPr>
          <p:cNvPr id="366" name="Google Shape;366;p50"/>
          <p:cNvPicPr preferRelativeResize="0"/>
          <p:nvPr/>
        </p:nvPicPr>
        <p:blipFill>
          <a:blip r:embed="rId3">
            <a:alphaModFix/>
          </a:blip>
          <a:stretch>
            <a:fillRect/>
          </a:stretch>
        </p:blipFill>
        <p:spPr>
          <a:xfrm>
            <a:off x="507425" y="2975963"/>
            <a:ext cx="3695700" cy="828675"/>
          </a:xfrm>
          <a:prstGeom prst="rect">
            <a:avLst/>
          </a:prstGeom>
          <a:noFill/>
          <a:ln>
            <a:noFill/>
          </a:ln>
        </p:spPr>
      </p:pic>
      <p:pic>
        <p:nvPicPr>
          <p:cNvPr id="367" name="Google Shape;367;p50"/>
          <p:cNvPicPr preferRelativeResize="0"/>
          <p:nvPr/>
        </p:nvPicPr>
        <p:blipFill>
          <a:blip r:embed="rId4">
            <a:alphaModFix/>
          </a:blip>
          <a:stretch>
            <a:fillRect/>
          </a:stretch>
        </p:blipFill>
        <p:spPr>
          <a:xfrm>
            <a:off x="4926625" y="2975975"/>
            <a:ext cx="3695700" cy="790575"/>
          </a:xfrm>
          <a:prstGeom prst="rect">
            <a:avLst/>
          </a:prstGeom>
          <a:noFill/>
          <a:ln>
            <a:noFill/>
          </a:ln>
        </p:spPr>
      </p:pic>
      <p:pic>
        <p:nvPicPr>
          <p:cNvPr id="368" name="Google Shape;368;p50"/>
          <p:cNvPicPr preferRelativeResize="0"/>
          <p:nvPr/>
        </p:nvPicPr>
        <p:blipFill>
          <a:blip r:embed="rId5">
            <a:alphaModFix/>
          </a:blip>
          <a:stretch>
            <a:fillRect/>
          </a:stretch>
        </p:blipFill>
        <p:spPr>
          <a:xfrm>
            <a:off x="2113375" y="231385"/>
            <a:ext cx="749250" cy="751803"/>
          </a:xfrm>
          <a:prstGeom prst="rect">
            <a:avLst/>
          </a:prstGeom>
          <a:noFill/>
          <a:ln>
            <a:noFill/>
          </a:ln>
        </p:spPr>
      </p:pic>
      <p:pic>
        <p:nvPicPr>
          <p:cNvPr id="369" name="Google Shape;369;p50"/>
          <p:cNvPicPr preferRelativeResize="0"/>
          <p:nvPr/>
        </p:nvPicPr>
        <p:blipFill>
          <a:blip r:embed="rId6">
            <a:alphaModFix/>
          </a:blip>
          <a:stretch>
            <a:fillRect/>
          </a:stretch>
        </p:blipFill>
        <p:spPr>
          <a:xfrm>
            <a:off x="6367650" y="200475"/>
            <a:ext cx="813624" cy="8136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pic>
        <p:nvPicPr>
          <p:cNvPr id="121" name="Google Shape;121;p24"/>
          <p:cNvPicPr preferRelativeResize="0"/>
          <p:nvPr/>
        </p:nvPicPr>
        <p:blipFill>
          <a:blip r:embed="rId4">
            <a:alphaModFix/>
          </a:blip>
          <a:stretch>
            <a:fillRect/>
          </a:stretch>
        </p:blipFill>
        <p:spPr>
          <a:xfrm>
            <a:off x="924450" y="152400"/>
            <a:ext cx="7295098" cy="48387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1"/>
          <p:cNvSpPr txBox="1"/>
          <p:nvPr>
            <p:ph type="title"/>
          </p:nvPr>
        </p:nvSpPr>
        <p:spPr>
          <a:xfrm>
            <a:off x="3024800" y="775650"/>
            <a:ext cx="2796900" cy="116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Whiteness Test</a:t>
            </a:r>
            <a:endParaRPr sz="4000"/>
          </a:p>
        </p:txBody>
      </p:sp>
      <p:pic>
        <p:nvPicPr>
          <p:cNvPr id="375" name="Google Shape;375;p51"/>
          <p:cNvPicPr preferRelativeResize="0"/>
          <p:nvPr/>
        </p:nvPicPr>
        <p:blipFill>
          <a:blip r:embed="rId3">
            <a:alphaModFix/>
          </a:blip>
          <a:stretch>
            <a:fillRect/>
          </a:stretch>
        </p:blipFill>
        <p:spPr>
          <a:xfrm>
            <a:off x="1264125" y="2671625"/>
            <a:ext cx="7022649" cy="526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2"/>
          <p:cNvSpPr txBox="1"/>
          <p:nvPr>
            <p:ph type="title"/>
          </p:nvPr>
        </p:nvSpPr>
        <p:spPr>
          <a:xfrm>
            <a:off x="2422250" y="1418700"/>
            <a:ext cx="4615500" cy="230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Forecasting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3"/>
          <p:cNvSpPr txBox="1"/>
          <p:nvPr>
            <p:ph type="title"/>
          </p:nvPr>
        </p:nvSpPr>
        <p:spPr>
          <a:xfrm>
            <a:off x="1652950" y="306475"/>
            <a:ext cx="6371100" cy="189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VAR    vs    VECM</a:t>
            </a:r>
            <a:endParaRPr/>
          </a:p>
        </p:txBody>
      </p:sp>
      <p:pic>
        <p:nvPicPr>
          <p:cNvPr id="386" name="Google Shape;386;p53"/>
          <p:cNvPicPr preferRelativeResize="0"/>
          <p:nvPr/>
        </p:nvPicPr>
        <p:blipFill>
          <a:blip r:embed="rId3">
            <a:alphaModFix/>
          </a:blip>
          <a:stretch>
            <a:fillRect/>
          </a:stretch>
        </p:blipFill>
        <p:spPr>
          <a:xfrm>
            <a:off x="0" y="1659500"/>
            <a:ext cx="4510500" cy="2165340"/>
          </a:xfrm>
          <a:prstGeom prst="rect">
            <a:avLst/>
          </a:prstGeom>
          <a:noFill/>
          <a:ln>
            <a:noFill/>
          </a:ln>
        </p:spPr>
      </p:pic>
      <p:pic>
        <p:nvPicPr>
          <p:cNvPr id="387" name="Google Shape;387;p53"/>
          <p:cNvPicPr preferRelativeResize="0"/>
          <p:nvPr/>
        </p:nvPicPr>
        <p:blipFill>
          <a:blip r:embed="rId4">
            <a:alphaModFix/>
          </a:blip>
          <a:stretch>
            <a:fillRect/>
          </a:stretch>
        </p:blipFill>
        <p:spPr>
          <a:xfrm>
            <a:off x="4679820" y="1659500"/>
            <a:ext cx="4464181" cy="2165350"/>
          </a:xfrm>
          <a:prstGeom prst="rect">
            <a:avLst/>
          </a:prstGeom>
          <a:noFill/>
          <a:ln>
            <a:noFill/>
          </a:ln>
        </p:spPr>
      </p:pic>
      <p:sp>
        <p:nvSpPr>
          <p:cNvPr id="388" name="Google Shape;388;p53"/>
          <p:cNvSpPr txBox="1"/>
          <p:nvPr/>
        </p:nvSpPr>
        <p:spPr>
          <a:xfrm>
            <a:off x="3419425" y="4077500"/>
            <a:ext cx="3995700" cy="6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latin typeface="Rajdhani"/>
                <a:ea typeface="Rajdhani"/>
                <a:cs typeface="Rajdhani"/>
                <a:sym typeface="Rajdhani"/>
              </a:rPr>
              <a:t>Bitcoin Prices</a:t>
            </a:r>
            <a:endParaRPr sz="4000">
              <a:latin typeface="Fira Sans Condensed Light"/>
              <a:ea typeface="Fira Sans Condensed Light"/>
              <a:cs typeface="Fira Sans Condensed Light"/>
              <a:sym typeface="Fira Sans Condensed Light"/>
            </a:endParaRPr>
          </a:p>
        </p:txBody>
      </p:sp>
      <p:pic>
        <p:nvPicPr>
          <p:cNvPr id="389" name="Google Shape;389;p53"/>
          <p:cNvPicPr preferRelativeResize="0"/>
          <p:nvPr/>
        </p:nvPicPr>
        <p:blipFill>
          <a:blip r:embed="rId5">
            <a:alphaModFix/>
          </a:blip>
          <a:stretch>
            <a:fillRect/>
          </a:stretch>
        </p:blipFill>
        <p:spPr>
          <a:xfrm>
            <a:off x="2637037" y="4153798"/>
            <a:ext cx="608025" cy="610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54"/>
          <p:cNvPicPr preferRelativeResize="0"/>
          <p:nvPr/>
        </p:nvPicPr>
        <p:blipFill>
          <a:blip r:embed="rId3">
            <a:alphaModFix/>
          </a:blip>
          <a:stretch>
            <a:fillRect/>
          </a:stretch>
        </p:blipFill>
        <p:spPr>
          <a:xfrm>
            <a:off x="1019175" y="1862138"/>
            <a:ext cx="7105650" cy="1419225"/>
          </a:xfrm>
          <a:prstGeom prst="rect">
            <a:avLst/>
          </a:prstGeom>
          <a:noFill/>
          <a:ln>
            <a:noFill/>
          </a:ln>
        </p:spPr>
      </p:pic>
      <p:sp>
        <p:nvSpPr>
          <p:cNvPr id="395" name="Google Shape;395;p54"/>
          <p:cNvSpPr txBox="1"/>
          <p:nvPr/>
        </p:nvSpPr>
        <p:spPr>
          <a:xfrm>
            <a:off x="4563500" y="947800"/>
            <a:ext cx="55689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A</a:t>
            </a:r>
            <a:endParaRPr>
              <a:latin typeface="Fira Sans Condensed Light"/>
              <a:ea typeface="Fira Sans Condensed Light"/>
              <a:cs typeface="Fira Sans Condensed Light"/>
              <a:sym typeface="Fira Sans Condensed Light"/>
            </a:endParaRPr>
          </a:p>
        </p:txBody>
      </p:sp>
      <p:sp>
        <p:nvSpPr>
          <p:cNvPr id="396" name="Google Shape;396;p54"/>
          <p:cNvSpPr txBox="1"/>
          <p:nvPr/>
        </p:nvSpPr>
        <p:spPr>
          <a:xfrm>
            <a:off x="2059425" y="503025"/>
            <a:ext cx="55689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chemeClr val="lt2"/>
                </a:solidFill>
                <a:latin typeface="Rajdhani"/>
                <a:ea typeface="Rajdhani"/>
                <a:cs typeface="Rajdhani"/>
                <a:sym typeface="Rajdhani"/>
              </a:rPr>
              <a:t>Accuracy</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5"/>
          <p:cNvSpPr txBox="1"/>
          <p:nvPr>
            <p:ph type="title"/>
          </p:nvPr>
        </p:nvSpPr>
        <p:spPr>
          <a:xfrm>
            <a:off x="78400" y="1320875"/>
            <a:ext cx="8982000" cy="171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800"/>
              <a:t>Exploring Further Relationships</a:t>
            </a:r>
            <a:endParaRPr sz="68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02" name="Google Shape;402;p55"/>
          <p:cNvSpPr txBox="1"/>
          <p:nvPr/>
        </p:nvSpPr>
        <p:spPr>
          <a:xfrm>
            <a:off x="1913500" y="2316625"/>
            <a:ext cx="5311800" cy="22611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rgbClr val="FFFFFF"/>
              </a:buClr>
              <a:buSzPts val="3000"/>
              <a:buFont typeface="Rajdhani"/>
              <a:buAutoNum type="arabicPeriod"/>
            </a:pPr>
            <a:r>
              <a:rPr lang="en" sz="3000">
                <a:solidFill>
                  <a:srgbClr val="FFFFFF"/>
                </a:solidFill>
                <a:latin typeface="Rajdhani"/>
                <a:ea typeface="Rajdhani"/>
                <a:cs typeface="Rajdhani"/>
                <a:sym typeface="Rajdhani"/>
              </a:rPr>
              <a:t>Determine Forecast Variables</a:t>
            </a:r>
            <a:endParaRPr sz="3000">
              <a:solidFill>
                <a:srgbClr val="FFFFFF"/>
              </a:solidFill>
              <a:latin typeface="Rajdhani"/>
              <a:ea typeface="Rajdhani"/>
              <a:cs typeface="Rajdhani"/>
              <a:sym typeface="Rajdhani"/>
            </a:endParaRPr>
          </a:p>
          <a:p>
            <a:pPr indent="-419100" lvl="0" marL="457200" rtl="0" algn="l">
              <a:spcBef>
                <a:spcPts val="0"/>
              </a:spcBef>
              <a:spcAft>
                <a:spcPts val="0"/>
              </a:spcAft>
              <a:buClr>
                <a:srgbClr val="FFFFFF"/>
              </a:buClr>
              <a:buSzPts val="3000"/>
              <a:buFont typeface="Rajdhani"/>
              <a:buAutoNum type="arabicPeriod"/>
            </a:pPr>
            <a:r>
              <a:rPr lang="en" sz="3000">
                <a:solidFill>
                  <a:srgbClr val="FFFFFF"/>
                </a:solidFill>
                <a:latin typeface="Rajdhani"/>
                <a:ea typeface="Rajdhani"/>
                <a:cs typeface="Rajdhani"/>
                <a:sym typeface="Rajdhani"/>
              </a:rPr>
              <a:t>Choosing best Forecasting models</a:t>
            </a:r>
            <a:endParaRPr sz="3000">
              <a:solidFill>
                <a:srgbClr val="FFFFFF"/>
              </a:solidFill>
              <a:latin typeface="Rajdhani"/>
              <a:ea typeface="Rajdhani"/>
              <a:cs typeface="Rajdhani"/>
              <a:sym typeface="Rajdhani"/>
            </a:endParaRPr>
          </a:p>
          <a:p>
            <a:pPr indent="-419100" lvl="0" marL="457200" rtl="0" algn="l">
              <a:spcBef>
                <a:spcPts val="0"/>
              </a:spcBef>
              <a:spcAft>
                <a:spcPts val="0"/>
              </a:spcAft>
              <a:buClr>
                <a:srgbClr val="FFFFFF"/>
              </a:buClr>
              <a:buSzPts val="3000"/>
              <a:buFont typeface="Rajdhani"/>
              <a:buAutoNum type="arabicPeriod"/>
            </a:pPr>
            <a:r>
              <a:rPr lang="en" sz="3000">
                <a:solidFill>
                  <a:srgbClr val="FFFFFF"/>
                </a:solidFill>
                <a:latin typeface="Rajdhani"/>
                <a:ea typeface="Rajdhani"/>
                <a:cs typeface="Rajdhani"/>
                <a:sym typeface="Rajdhani"/>
              </a:rPr>
              <a:t>Evaluation</a:t>
            </a:r>
            <a:endParaRPr sz="3000">
              <a:solidFill>
                <a:srgbClr val="FFFFFF"/>
              </a:solidFill>
              <a:latin typeface="Rajdhani"/>
              <a:ea typeface="Rajdhani"/>
              <a:cs typeface="Rajdhani"/>
              <a:sym typeface="Rajdhan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6"/>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p56"/>
          <p:cNvSpPr txBox="1"/>
          <p:nvPr>
            <p:ph type="title"/>
          </p:nvPr>
        </p:nvSpPr>
        <p:spPr>
          <a:xfrm>
            <a:off x="134700" y="-367375"/>
            <a:ext cx="8874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Daily Granger Causality Matrix</a:t>
            </a:r>
            <a:endParaRPr sz="3000">
              <a:solidFill>
                <a:srgbClr val="FFFFFF"/>
              </a:solidFill>
            </a:endParaRPr>
          </a:p>
          <a:p>
            <a:pPr indent="0" lvl="0" marL="0" rtl="0" algn="ctr">
              <a:spcBef>
                <a:spcPts val="0"/>
              </a:spcBef>
              <a:spcAft>
                <a:spcPts val="0"/>
              </a:spcAft>
              <a:buNone/>
            </a:pPr>
            <a:r>
              <a:t/>
            </a:r>
            <a:endParaRPr sz="4400"/>
          </a:p>
        </p:txBody>
      </p:sp>
      <p:pic>
        <p:nvPicPr>
          <p:cNvPr id="409" name="Google Shape;409;p56"/>
          <p:cNvPicPr preferRelativeResize="0"/>
          <p:nvPr/>
        </p:nvPicPr>
        <p:blipFill>
          <a:blip r:embed="rId3">
            <a:alphaModFix/>
          </a:blip>
          <a:stretch>
            <a:fillRect/>
          </a:stretch>
        </p:blipFill>
        <p:spPr>
          <a:xfrm>
            <a:off x="100013" y="771525"/>
            <a:ext cx="8943975" cy="3600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7"/>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5" name="Google Shape;415;p57"/>
          <p:cNvSpPr txBox="1"/>
          <p:nvPr>
            <p:ph type="title"/>
          </p:nvPr>
        </p:nvSpPr>
        <p:spPr>
          <a:xfrm>
            <a:off x="134700" y="-367375"/>
            <a:ext cx="8874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Weekly</a:t>
            </a:r>
            <a:r>
              <a:rPr lang="en" sz="3000">
                <a:solidFill>
                  <a:srgbClr val="FFFFFF"/>
                </a:solidFill>
              </a:rPr>
              <a:t> Granger Causality Matrix</a:t>
            </a:r>
            <a:endParaRPr sz="3000">
              <a:solidFill>
                <a:srgbClr val="FFFFFF"/>
              </a:solidFill>
            </a:endParaRPr>
          </a:p>
          <a:p>
            <a:pPr indent="0" lvl="0" marL="0" rtl="0" algn="ctr">
              <a:spcBef>
                <a:spcPts val="0"/>
              </a:spcBef>
              <a:spcAft>
                <a:spcPts val="0"/>
              </a:spcAft>
              <a:buNone/>
            </a:pPr>
            <a:r>
              <a:t/>
            </a:r>
            <a:endParaRPr sz="4400"/>
          </a:p>
        </p:txBody>
      </p:sp>
      <p:pic>
        <p:nvPicPr>
          <p:cNvPr id="416" name="Google Shape;416;p57"/>
          <p:cNvPicPr preferRelativeResize="0"/>
          <p:nvPr/>
        </p:nvPicPr>
        <p:blipFill>
          <a:blip r:embed="rId3">
            <a:alphaModFix/>
          </a:blip>
          <a:stretch>
            <a:fillRect/>
          </a:stretch>
        </p:blipFill>
        <p:spPr>
          <a:xfrm>
            <a:off x="114300" y="766763"/>
            <a:ext cx="8915400" cy="3609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8"/>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 name="Google Shape;422;p58"/>
          <p:cNvSpPr txBox="1"/>
          <p:nvPr>
            <p:ph type="title"/>
          </p:nvPr>
        </p:nvSpPr>
        <p:spPr>
          <a:xfrm>
            <a:off x="134700" y="-367375"/>
            <a:ext cx="8874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Biweekly</a:t>
            </a:r>
            <a:r>
              <a:rPr lang="en" sz="3000">
                <a:solidFill>
                  <a:srgbClr val="FFFFFF"/>
                </a:solidFill>
              </a:rPr>
              <a:t> Granger Causality Matrix</a:t>
            </a:r>
            <a:endParaRPr sz="3000">
              <a:solidFill>
                <a:srgbClr val="FFFFFF"/>
              </a:solidFill>
            </a:endParaRPr>
          </a:p>
          <a:p>
            <a:pPr indent="0" lvl="0" marL="0" rtl="0" algn="ctr">
              <a:spcBef>
                <a:spcPts val="0"/>
              </a:spcBef>
              <a:spcAft>
                <a:spcPts val="0"/>
              </a:spcAft>
              <a:buNone/>
            </a:pPr>
            <a:r>
              <a:t/>
            </a:r>
            <a:endParaRPr sz="4400"/>
          </a:p>
        </p:txBody>
      </p:sp>
      <p:pic>
        <p:nvPicPr>
          <p:cNvPr id="423" name="Google Shape;423;p58"/>
          <p:cNvPicPr preferRelativeResize="0"/>
          <p:nvPr/>
        </p:nvPicPr>
        <p:blipFill>
          <a:blip r:embed="rId3">
            <a:alphaModFix/>
          </a:blip>
          <a:stretch>
            <a:fillRect/>
          </a:stretch>
        </p:blipFill>
        <p:spPr>
          <a:xfrm>
            <a:off x="114300" y="752475"/>
            <a:ext cx="8915400" cy="3638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9" name="Google Shape;429;p59"/>
          <p:cNvSpPr txBox="1"/>
          <p:nvPr>
            <p:ph type="title"/>
          </p:nvPr>
        </p:nvSpPr>
        <p:spPr>
          <a:xfrm>
            <a:off x="134700" y="-367375"/>
            <a:ext cx="8874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Model Determination</a:t>
            </a:r>
            <a:endParaRPr sz="3000">
              <a:solidFill>
                <a:srgbClr val="FFFFFF"/>
              </a:solidFill>
            </a:endParaRPr>
          </a:p>
          <a:p>
            <a:pPr indent="0" lvl="0" marL="0" rtl="0" algn="ctr">
              <a:spcBef>
                <a:spcPts val="0"/>
              </a:spcBef>
              <a:spcAft>
                <a:spcPts val="0"/>
              </a:spcAft>
              <a:buNone/>
            </a:pPr>
            <a:r>
              <a:t/>
            </a:r>
            <a:endParaRPr sz="4400"/>
          </a:p>
        </p:txBody>
      </p:sp>
      <p:pic>
        <p:nvPicPr>
          <p:cNvPr id="430" name="Google Shape;430;p59"/>
          <p:cNvPicPr preferRelativeResize="0"/>
          <p:nvPr/>
        </p:nvPicPr>
        <p:blipFill>
          <a:blip r:embed="rId3">
            <a:alphaModFix/>
          </a:blip>
          <a:stretch>
            <a:fillRect/>
          </a:stretch>
        </p:blipFill>
        <p:spPr>
          <a:xfrm>
            <a:off x="1628775" y="976313"/>
            <a:ext cx="5886450" cy="3190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0"/>
          <p:cNvSpPr txBox="1"/>
          <p:nvPr>
            <p:ph type="title"/>
          </p:nvPr>
        </p:nvSpPr>
        <p:spPr>
          <a:xfrm>
            <a:off x="229675" y="750075"/>
            <a:ext cx="2678700" cy="110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Johansen’s Cointegration Test</a:t>
            </a:r>
            <a:endParaRPr sz="3000">
              <a:solidFill>
                <a:srgbClr val="FFFFFF"/>
              </a:solidFill>
            </a:endParaRPr>
          </a:p>
          <a:p>
            <a:pPr indent="0" lvl="0" marL="0" rtl="0" algn="ctr">
              <a:spcBef>
                <a:spcPts val="0"/>
              </a:spcBef>
              <a:spcAft>
                <a:spcPts val="0"/>
              </a:spcAft>
              <a:buNone/>
            </a:pPr>
            <a:r>
              <a:t/>
            </a:r>
            <a:endParaRPr sz="4400"/>
          </a:p>
        </p:txBody>
      </p:sp>
      <p:pic>
        <p:nvPicPr>
          <p:cNvPr id="436" name="Google Shape;436;p60"/>
          <p:cNvPicPr preferRelativeResize="0"/>
          <p:nvPr/>
        </p:nvPicPr>
        <p:blipFill>
          <a:blip r:embed="rId3">
            <a:alphaModFix/>
          </a:blip>
          <a:stretch>
            <a:fillRect/>
          </a:stretch>
        </p:blipFill>
        <p:spPr>
          <a:xfrm>
            <a:off x="3158550" y="152400"/>
            <a:ext cx="4017189"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5357450" y="1434600"/>
            <a:ext cx="33678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cxnSp>
        <p:nvCxnSpPr>
          <p:cNvPr id="127" name="Google Shape;127;p25"/>
          <p:cNvCxnSpPr/>
          <p:nvPr/>
        </p:nvCxnSpPr>
        <p:spPr>
          <a:xfrm>
            <a:off x="5138050" y="2256450"/>
            <a:ext cx="0" cy="630600"/>
          </a:xfrm>
          <a:prstGeom prst="straightConnector1">
            <a:avLst/>
          </a:prstGeom>
          <a:noFill/>
          <a:ln cap="flat" cmpd="sng" w="19050">
            <a:solidFill>
              <a:srgbClr val="F3F3F3"/>
            </a:solidFill>
            <a:prstDash val="solid"/>
            <a:round/>
            <a:headEnd len="med" w="med" type="oval"/>
            <a:tailEnd len="med" w="med" type="oval"/>
          </a:ln>
        </p:spPr>
      </p:cxnSp>
      <p:pic>
        <p:nvPicPr>
          <p:cNvPr id="128" name="Google Shape;128;p25"/>
          <p:cNvPicPr preferRelativeResize="0"/>
          <p:nvPr/>
        </p:nvPicPr>
        <p:blipFill>
          <a:blip r:embed="rId4">
            <a:alphaModFix/>
          </a:blip>
          <a:stretch>
            <a:fillRect/>
          </a:stretch>
        </p:blipFill>
        <p:spPr>
          <a:xfrm>
            <a:off x="1309863" y="1307300"/>
            <a:ext cx="2298524" cy="1736575"/>
          </a:xfrm>
          <a:prstGeom prst="rect">
            <a:avLst/>
          </a:prstGeom>
          <a:noFill/>
          <a:ln>
            <a:noFill/>
          </a:ln>
        </p:spPr>
      </p:pic>
      <p:sp>
        <p:nvSpPr>
          <p:cNvPr id="129" name="Google Shape;129;p25"/>
          <p:cNvSpPr txBox="1"/>
          <p:nvPr/>
        </p:nvSpPr>
        <p:spPr>
          <a:xfrm>
            <a:off x="774450" y="3109400"/>
            <a:ext cx="3906000" cy="1788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Font typeface="Rajdhani"/>
              <a:buChar char="-"/>
            </a:pPr>
            <a:r>
              <a:rPr b="1" lang="en" sz="1800">
                <a:solidFill>
                  <a:schemeClr val="lt2"/>
                </a:solidFill>
                <a:latin typeface="Rajdhani"/>
                <a:ea typeface="Rajdhani"/>
                <a:cs typeface="Rajdhani"/>
                <a:sym typeface="Rajdhani"/>
              </a:rPr>
              <a:t>Transactions of illicit drugs on the Dark Web have tripled</a:t>
            </a:r>
            <a:endParaRPr b="1" sz="1800">
              <a:solidFill>
                <a:schemeClr val="lt2"/>
              </a:solidFill>
              <a:latin typeface="Rajdhani"/>
              <a:ea typeface="Rajdhani"/>
              <a:cs typeface="Rajdhani"/>
              <a:sym typeface="Rajdhani"/>
            </a:endParaRPr>
          </a:p>
          <a:p>
            <a:pPr indent="-342900" lvl="0" marL="457200" rtl="0" algn="l">
              <a:spcBef>
                <a:spcPts val="0"/>
              </a:spcBef>
              <a:spcAft>
                <a:spcPts val="0"/>
              </a:spcAft>
              <a:buClr>
                <a:schemeClr val="lt2"/>
              </a:buClr>
              <a:buSzPts val="1800"/>
              <a:buFont typeface="Rajdhani"/>
              <a:buChar char="-"/>
            </a:pPr>
            <a:r>
              <a:rPr b="1" lang="en" sz="1800">
                <a:solidFill>
                  <a:schemeClr val="lt2"/>
                </a:solidFill>
                <a:latin typeface="Rajdhani"/>
                <a:ea typeface="Rajdhani"/>
                <a:cs typeface="Rajdhani"/>
                <a:sym typeface="Rajdhani"/>
              </a:rPr>
              <a:t>Total drug revenues are in multi-million figures</a:t>
            </a:r>
            <a:endParaRPr b="1" sz="1800">
              <a:solidFill>
                <a:schemeClr val="lt2"/>
              </a:solidFill>
              <a:latin typeface="Rajdhani"/>
              <a:ea typeface="Rajdhani"/>
              <a:cs typeface="Rajdhani"/>
              <a:sym typeface="Rajdhani"/>
            </a:endParaRPr>
          </a:p>
          <a:p>
            <a:pPr indent="-342900" lvl="0" marL="457200" rtl="0" algn="l">
              <a:spcBef>
                <a:spcPts val="0"/>
              </a:spcBef>
              <a:spcAft>
                <a:spcPts val="0"/>
              </a:spcAft>
              <a:buClr>
                <a:schemeClr val="lt2"/>
              </a:buClr>
              <a:buSzPts val="1800"/>
              <a:buFont typeface="Rajdhani"/>
              <a:buChar char="-"/>
            </a:pPr>
            <a:r>
              <a:rPr b="1" lang="en" sz="1800">
                <a:solidFill>
                  <a:schemeClr val="lt2"/>
                </a:solidFill>
                <a:latin typeface="Rajdhani"/>
                <a:ea typeface="Rajdhani"/>
                <a:cs typeface="Rajdhani"/>
                <a:sym typeface="Rajdhani"/>
              </a:rPr>
              <a:t>Dominated by Cannabis, Stimulants &amp; Ecstasy</a:t>
            </a:r>
            <a:endParaRPr b="1" sz="1800">
              <a:solidFill>
                <a:schemeClr val="lt2"/>
              </a:solidFill>
              <a:latin typeface="Rajdhani"/>
              <a:ea typeface="Rajdhani"/>
              <a:cs typeface="Rajdhani"/>
              <a:sym typeface="Rajdhani"/>
            </a:endParaRPr>
          </a:p>
        </p:txBody>
      </p:sp>
      <p:sp>
        <p:nvSpPr>
          <p:cNvPr id="130" name="Google Shape;130;p25"/>
          <p:cNvSpPr txBox="1"/>
          <p:nvPr/>
        </p:nvSpPr>
        <p:spPr>
          <a:xfrm>
            <a:off x="906550" y="451175"/>
            <a:ext cx="34452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chemeClr val="lt2"/>
                </a:solidFill>
                <a:latin typeface="Rajdhani"/>
                <a:ea typeface="Rajdhani"/>
                <a:cs typeface="Rajdhani"/>
                <a:sym typeface="Rajdhani"/>
              </a:rPr>
              <a:t>2013 -&gt; </a:t>
            </a:r>
            <a:r>
              <a:rPr b="1" lang="en" sz="4800">
                <a:solidFill>
                  <a:schemeClr val="lt2"/>
                </a:solidFill>
                <a:latin typeface="Rajdhani"/>
                <a:ea typeface="Rajdhani"/>
                <a:cs typeface="Rajdhani"/>
                <a:sym typeface="Rajdhani"/>
              </a:rPr>
              <a:t>2016</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1"/>
          <p:cNvSpPr txBox="1"/>
          <p:nvPr>
            <p:ph type="title"/>
          </p:nvPr>
        </p:nvSpPr>
        <p:spPr>
          <a:xfrm>
            <a:off x="1899900" y="1051325"/>
            <a:ext cx="5344200" cy="23061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4000">
                <a:solidFill>
                  <a:srgbClr val="FFFFFF"/>
                </a:solidFill>
              </a:rPr>
              <a:t>Choosing best Forecasting models</a:t>
            </a:r>
            <a:endParaRPr sz="4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62"/>
          <p:cNvPicPr preferRelativeResize="0"/>
          <p:nvPr/>
        </p:nvPicPr>
        <p:blipFill>
          <a:blip r:embed="rId3">
            <a:alphaModFix/>
          </a:blip>
          <a:stretch>
            <a:fillRect/>
          </a:stretch>
        </p:blipFill>
        <p:spPr>
          <a:xfrm>
            <a:off x="4227000" y="245160"/>
            <a:ext cx="4462325" cy="2186665"/>
          </a:xfrm>
          <a:prstGeom prst="rect">
            <a:avLst/>
          </a:prstGeom>
          <a:noFill/>
          <a:ln>
            <a:noFill/>
          </a:ln>
        </p:spPr>
      </p:pic>
      <p:sp>
        <p:nvSpPr>
          <p:cNvPr id="447" name="Google Shape;447;p62"/>
          <p:cNvSpPr txBox="1"/>
          <p:nvPr>
            <p:ph type="title"/>
          </p:nvPr>
        </p:nvSpPr>
        <p:spPr>
          <a:xfrm>
            <a:off x="134700" y="-138775"/>
            <a:ext cx="43965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Stimulants sales &amp; Monero price (Daily)</a:t>
            </a:r>
            <a:endParaRPr sz="4400"/>
          </a:p>
        </p:txBody>
      </p:sp>
      <p:pic>
        <p:nvPicPr>
          <p:cNvPr id="448" name="Google Shape;448;p62"/>
          <p:cNvPicPr preferRelativeResize="0"/>
          <p:nvPr/>
        </p:nvPicPr>
        <p:blipFill>
          <a:blip r:embed="rId4">
            <a:alphaModFix/>
          </a:blip>
          <a:stretch>
            <a:fillRect/>
          </a:stretch>
        </p:blipFill>
        <p:spPr>
          <a:xfrm>
            <a:off x="4227000" y="2574100"/>
            <a:ext cx="4462325" cy="2186700"/>
          </a:xfrm>
          <a:prstGeom prst="rect">
            <a:avLst/>
          </a:prstGeom>
          <a:noFill/>
          <a:ln>
            <a:noFill/>
          </a:ln>
        </p:spPr>
      </p:pic>
      <p:sp>
        <p:nvSpPr>
          <p:cNvPr id="449" name="Google Shape;449;p62"/>
          <p:cNvSpPr txBox="1"/>
          <p:nvPr>
            <p:ph type="title"/>
          </p:nvPr>
        </p:nvSpPr>
        <p:spPr>
          <a:xfrm>
            <a:off x="471450" y="2867050"/>
            <a:ext cx="3723000" cy="1600800"/>
          </a:xfrm>
          <a:prstGeom prst="rect">
            <a:avLst/>
          </a:prstGeom>
        </p:spPr>
        <p:txBody>
          <a:bodyPr anchorCtr="0" anchor="ctr" bIns="91425" lIns="91425" spcFirstLastPara="1" rIns="91425" wrap="square" tIns="91425">
            <a:noAutofit/>
          </a:bodyPr>
          <a:lstStyle/>
          <a:p>
            <a:pPr indent="0" lvl="0" marL="0" rtl="0" algn="ctr">
              <a:lnSpc>
                <a:spcPct val="115000"/>
              </a:lnSpc>
              <a:spcBef>
                <a:spcPts val="1800"/>
              </a:spcBef>
              <a:spcAft>
                <a:spcPts val="0"/>
              </a:spcAft>
              <a:buNone/>
            </a:pPr>
            <a:r>
              <a:rPr lang="en" sz="3000">
                <a:solidFill>
                  <a:srgbClr val="FFFFFF"/>
                </a:solidFill>
              </a:rPr>
              <a:t>Ecstasy sales &amp; Monero price (Daily)</a:t>
            </a:r>
            <a:endParaRPr b="0" sz="1600">
              <a:solidFill>
                <a:srgbClr val="FFFFFF"/>
              </a:solidFill>
              <a:latin typeface="Arial"/>
              <a:ea typeface="Arial"/>
              <a:cs typeface="Arial"/>
              <a:sym typeface="Arial"/>
            </a:endParaRPr>
          </a:p>
          <a:p>
            <a:pPr indent="0" lvl="0" marL="0" rtl="0" algn="ctr">
              <a:spcBef>
                <a:spcPts val="600"/>
              </a:spcBef>
              <a:spcAft>
                <a:spcPts val="0"/>
              </a:spcAft>
              <a:buNone/>
            </a:pPr>
            <a:r>
              <a:t/>
            </a:r>
            <a:endParaRPr sz="3000">
              <a:solidFill>
                <a:srgbClr val="FFFFFF"/>
              </a:solidFill>
            </a:endParaRPr>
          </a:p>
          <a:p>
            <a:pPr indent="0" lvl="0" marL="0" rtl="0" algn="ctr">
              <a:spcBef>
                <a:spcPts val="0"/>
              </a:spcBef>
              <a:spcAft>
                <a:spcPts val="0"/>
              </a:spcAft>
              <a:buNone/>
            </a:pPr>
            <a:r>
              <a:t/>
            </a:r>
            <a:endParaRPr sz="4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3"/>
          <p:cNvSpPr txBox="1"/>
          <p:nvPr>
            <p:ph type="title"/>
          </p:nvPr>
        </p:nvSpPr>
        <p:spPr>
          <a:xfrm>
            <a:off x="134700" y="-367375"/>
            <a:ext cx="40443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Drug </a:t>
            </a:r>
            <a:r>
              <a:rPr lang="en" sz="3000">
                <a:solidFill>
                  <a:srgbClr val="FFFFFF"/>
                </a:solidFill>
              </a:rPr>
              <a:t>sales &amp; Bitcoin price (Weekly)</a:t>
            </a:r>
            <a:endParaRPr sz="4400"/>
          </a:p>
        </p:txBody>
      </p:sp>
      <p:pic>
        <p:nvPicPr>
          <p:cNvPr id="455" name="Google Shape;455;p63"/>
          <p:cNvPicPr preferRelativeResize="0"/>
          <p:nvPr/>
        </p:nvPicPr>
        <p:blipFill>
          <a:blip r:embed="rId3">
            <a:alphaModFix/>
          </a:blip>
          <a:stretch>
            <a:fillRect/>
          </a:stretch>
        </p:blipFill>
        <p:spPr>
          <a:xfrm>
            <a:off x="4301475" y="57051"/>
            <a:ext cx="3230075" cy="1566750"/>
          </a:xfrm>
          <a:prstGeom prst="rect">
            <a:avLst/>
          </a:prstGeom>
          <a:noFill/>
          <a:ln>
            <a:noFill/>
          </a:ln>
        </p:spPr>
      </p:pic>
      <p:pic>
        <p:nvPicPr>
          <p:cNvPr id="456" name="Google Shape;456;p63"/>
          <p:cNvPicPr preferRelativeResize="0"/>
          <p:nvPr/>
        </p:nvPicPr>
        <p:blipFill>
          <a:blip r:embed="rId4">
            <a:alphaModFix/>
          </a:blip>
          <a:stretch>
            <a:fillRect/>
          </a:stretch>
        </p:blipFill>
        <p:spPr>
          <a:xfrm>
            <a:off x="4301475" y="1739175"/>
            <a:ext cx="3230073" cy="1566750"/>
          </a:xfrm>
          <a:prstGeom prst="rect">
            <a:avLst/>
          </a:prstGeom>
          <a:noFill/>
          <a:ln>
            <a:noFill/>
          </a:ln>
        </p:spPr>
      </p:pic>
      <p:pic>
        <p:nvPicPr>
          <p:cNvPr id="457" name="Google Shape;457;p63"/>
          <p:cNvPicPr preferRelativeResize="0"/>
          <p:nvPr/>
        </p:nvPicPr>
        <p:blipFill>
          <a:blip r:embed="rId5">
            <a:alphaModFix/>
          </a:blip>
          <a:stretch>
            <a:fillRect/>
          </a:stretch>
        </p:blipFill>
        <p:spPr>
          <a:xfrm>
            <a:off x="4301475" y="3421303"/>
            <a:ext cx="3230075" cy="1566747"/>
          </a:xfrm>
          <a:prstGeom prst="rect">
            <a:avLst/>
          </a:prstGeom>
          <a:noFill/>
          <a:ln>
            <a:noFill/>
          </a:ln>
        </p:spPr>
      </p:pic>
      <p:sp>
        <p:nvSpPr>
          <p:cNvPr id="458" name="Google Shape;458;p63"/>
          <p:cNvSpPr txBox="1"/>
          <p:nvPr>
            <p:ph type="title"/>
          </p:nvPr>
        </p:nvSpPr>
        <p:spPr>
          <a:xfrm>
            <a:off x="0" y="1369500"/>
            <a:ext cx="43014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Cannabis sales &amp; Monero price (Weekly)</a:t>
            </a:r>
            <a:endParaRPr sz="3000">
              <a:solidFill>
                <a:srgbClr val="FFFFFF"/>
              </a:solidFill>
            </a:endParaRPr>
          </a:p>
          <a:p>
            <a:pPr indent="0" lvl="0" marL="0" rtl="0" algn="ctr">
              <a:spcBef>
                <a:spcPts val="0"/>
              </a:spcBef>
              <a:spcAft>
                <a:spcPts val="0"/>
              </a:spcAft>
              <a:buNone/>
            </a:pPr>
            <a:r>
              <a:t/>
            </a:r>
            <a:endParaRPr sz="4400"/>
          </a:p>
        </p:txBody>
      </p:sp>
      <p:sp>
        <p:nvSpPr>
          <p:cNvPr id="459" name="Google Shape;459;p63"/>
          <p:cNvSpPr txBox="1"/>
          <p:nvPr>
            <p:ph type="title"/>
          </p:nvPr>
        </p:nvSpPr>
        <p:spPr>
          <a:xfrm>
            <a:off x="0" y="3051625"/>
            <a:ext cx="43014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Ecstasy sales &amp; Bitcoin price (Weekly)</a:t>
            </a:r>
            <a:endParaRPr sz="3000">
              <a:solidFill>
                <a:srgbClr val="FFFFFF"/>
              </a:solidFill>
            </a:endParaRPr>
          </a:p>
          <a:p>
            <a:pPr indent="0" lvl="0" marL="0" rtl="0" algn="ctr">
              <a:spcBef>
                <a:spcPts val="0"/>
              </a:spcBef>
              <a:spcAft>
                <a:spcPts val="0"/>
              </a:spcAft>
              <a:buNone/>
            </a:pPr>
            <a:r>
              <a:t/>
            </a:r>
            <a:endParaRPr sz="4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64"/>
          <p:cNvPicPr preferRelativeResize="0"/>
          <p:nvPr/>
        </p:nvPicPr>
        <p:blipFill>
          <a:blip r:embed="rId3">
            <a:alphaModFix/>
          </a:blip>
          <a:stretch>
            <a:fillRect/>
          </a:stretch>
        </p:blipFill>
        <p:spPr>
          <a:xfrm>
            <a:off x="2426525" y="174225"/>
            <a:ext cx="6113850" cy="1918700"/>
          </a:xfrm>
          <a:prstGeom prst="rect">
            <a:avLst/>
          </a:prstGeom>
          <a:noFill/>
          <a:ln>
            <a:noFill/>
          </a:ln>
        </p:spPr>
      </p:pic>
      <p:pic>
        <p:nvPicPr>
          <p:cNvPr id="465" name="Google Shape;465;p64"/>
          <p:cNvPicPr preferRelativeResize="0"/>
          <p:nvPr/>
        </p:nvPicPr>
        <p:blipFill>
          <a:blip r:embed="rId4">
            <a:alphaModFix/>
          </a:blip>
          <a:stretch>
            <a:fillRect/>
          </a:stretch>
        </p:blipFill>
        <p:spPr>
          <a:xfrm>
            <a:off x="2426525" y="2338247"/>
            <a:ext cx="6113850" cy="2671728"/>
          </a:xfrm>
          <a:prstGeom prst="rect">
            <a:avLst/>
          </a:prstGeom>
          <a:noFill/>
          <a:ln>
            <a:noFill/>
          </a:ln>
        </p:spPr>
      </p:pic>
      <p:sp>
        <p:nvSpPr>
          <p:cNvPr id="466" name="Google Shape;466;p64"/>
          <p:cNvSpPr txBox="1"/>
          <p:nvPr/>
        </p:nvSpPr>
        <p:spPr>
          <a:xfrm>
            <a:off x="183700" y="535775"/>
            <a:ext cx="2143200" cy="30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Rajdhani"/>
                <a:ea typeface="Rajdhani"/>
                <a:cs typeface="Rajdhani"/>
                <a:sym typeface="Rajdhani"/>
              </a:rPr>
              <a:t>Information </a:t>
            </a:r>
            <a:r>
              <a:rPr b="1" lang="en" sz="3000">
                <a:solidFill>
                  <a:srgbClr val="FFFFFF"/>
                </a:solidFill>
                <a:latin typeface="Rajdhani"/>
                <a:ea typeface="Rajdhani"/>
                <a:cs typeface="Rajdhani"/>
                <a:sym typeface="Rajdhani"/>
              </a:rPr>
              <a:t>Criteria</a:t>
            </a:r>
            <a:endParaRPr b="1" sz="3000">
              <a:latin typeface="Rajdhani"/>
              <a:ea typeface="Rajdhani"/>
              <a:cs typeface="Rajdhani"/>
              <a:sym typeface="Rajdhan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5"/>
          <p:cNvSpPr txBox="1"/>
          <p:nvPr>
            <p:ph type="title"/>
          </p:nvPr>
        </p:nvSpPr>
        <p:spPr>
          <a:xfrm>
            <a:off x="134700" y="-367375"/>
            <a:ext cx="8874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2017 Stimulants sales &amp; Monero price (Daily)</a:t>
            </a:r>
            <a:endParaRPr sz="3000">
              <a:solidFill>
                <a:srgbClr val="FFFFFF"/>
              </a:solidFill>
            </a:endParaRPr>
          </a:p>
          <a:p>
            <a:pPr indent="0" lvl="0" marL="0" rtl="0" algn="ctr">
              <a:spcBef>
                <a:spcPts val="0"/>
              </a:spcBef>
              <a:spcAft>
                <a:spcPts val="0"/>
              </a:spcAft>
              <a:buNone/>
            </a:pPr>
            <a:r>
              <a:t/>
            </a:r>
            <a:endParaRPr sz="4400"/>
          </a:p>
        </p:txBody>
      </p:sp>
      <p:pic>
        <p:nvPicPr>
          <p:cNvPr id="472" name="Google Shape;472;p65"/>
          <p:cNvPicPr preferRelativeResize="0"/>
          <p:nvPr/>
        </p:nvPicPr>
        <p:blipFill>
          <a:blip r:embed="rId3">
            <a:alphaModFix/>
          </a:blip>
          <a:stretch>
            <a:fillRect/>
          </a:stretch>
        </p:blipFill>
        <p:spPr>
          <a:xfrm>
            <a:off x="1800913" y="1218575"/>
            <a:ext cx="5542175" cy="2899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66"/>
          <p:cNvPicPr preferRelativeResize="0"/>
          <p:nvPr/>
        </p:nvPicPr>
        <p:blipFill>
          <a:blip r:embed="rId3">
            <a:alphaModFix/>
          </a:blip>
          <a:stretch>
            <a:fillRect/>
          </a:stretch>
        </p:blipFill>
        <p:spPr>
          <a:xfrm>
            <a:off x="1704975" y="1104900"/>
            <a:ext cx="5734050" cy="2933700"/>
          </a:xfrm>
          <a:prstGeom prst="rect">
            <a:avLst/>
          </a:prstGeom>
          <a:noFill/>
          <a:ln>
            <a:noFill/>
          </a:ln>
        </p:spPr>
      </p:pic>
      <p:sp>
        <p:nvSpPr>
          <p:cNvPr id="478" name="Google Shape;478;p66"/>
          <p:cNvSpPr txBox="1"/>
          <p:nvPr>
            <p:ph type="title"/>
          </p:nvPr>
        </p:nvSpPr>
        <p:spPr>
          <a:xfrm>
            <a:off x="134700" y="-367375"/>
            <a:ext cx="8874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2017 Ecstasy</a:t>
            </a:r>
            <a:r>
              <a:rPr lang="en" sz="3000">
                <a:solidFill>
                  <a:srgbClr val="FFFFFF"/>
                </a:solidFill>
              </a:rPr>
              <a:t> sales &amp; Monero price (Daily)</a:t>
            </a:r>
            <a:endParaRPr sz="3000">
              <a:solidFill>
                <a:srgbClr val="FFFFFF"/>
              </a:solidFill>
            </a:endParaRPr>
          </a:p>
          <a:p>
            <a:pPr indent="0" lvl="0" marL="0" rtl="0" algn="ctr">
              <a:spcBef>
                <a:spcPts val="0"/>
              </a:spcBef>
              <a:spcAft>
                <a:spcPts val="0"/>
              </a:spcAft>
              <a:buNone/>
            </a:pPr>
            <a:r>
              <a:t/>
            </a:r>
            <a:endParaRPr sz="4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67"/>
          <p:cNvPicPr preferRelativeResize="0"/>
          <p:nvPr/>
        </p:nvPicPr>
        <p:blipFill>
          <a:blip r:embed="rId3">
            <a:alphaModFix/>
          </a:blip>
          <a:stretch>
            <a:fillRect/>
          </a:stretch>
        </p:blipFill>
        <p:spPr>
          <a:xfrm>
            <a:off x="442551" y="1480649"/>
            <a:ext cx="8258875" cy="2509250"/>
          </a:xfrm>
          <a:prstGeom prst="rect">
            <a:avLst/>
          </a:prstGeom>
          <a:noFill/>
          <a:ln>
            <a:noFill/>
          </a:ln>
        </p:spPr>
      </p:pic>
      <p:sp>
        <p:nvSpPr>
          <p:cNvPr id="484" name="Google Shape;484;p67"/>
          <p:cNvSpPr txBox="1"/>
          <p:nvPr>
            <p:ph type="title"/>
          </p:nvPr>
        </p:nvSpPr>
        <p:spPr>
          <a:xfrm>
            <a:off x="134700" y="-167775"/>
            <a:ext cx="8874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2017 Forecast results</a:t>
            </a:r>
            <a:endParaRPr sz="3000">
              <a:solidFill>
                <a:srgbClr val="FFFFFF"/>
              </a:solidFill>
            </a:endParaRPr>
          </a:p>
          <a:p>
            <a:pPr indent="0" lvl="0" marL="0" rtl="0" algn="ctr">
              <a:spcBef>
                <a:spcPts val="0"/>
              </a:spcBef>
              <a:spcAft>
                <a:spcPts val="0"/>
              </a:spcAft>
              <a:buNone/>
            </a:pPr>
            <a:r>
              <a:t/>
            </a:r>
            <a:endParaRPr sz="4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8"/>
          <p:cNvSpPr txBox="1"/>
          <p:nvPr>
            <p:ph idx="4294967295" type="title"/>
          </p:nvPr>
        </p:nvSpPr>
        <p:spPr>
          <a:xfrm>
            <a:off x="5372775" y="355500"/>
            <a:ext cx="2602800" cy="10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Insights</a:t>
            </a:r>
            <a:endParaRPr sz="4000"/>
          </a:p>
        </p:txBody>
      </p:sp>
      <p:cxnSp>
        <p:nvCxnSpPr>
          <p:cNvPr id="490" name="Google Shape;490;p68"/>
          <p:cNvCxnSpPr/>
          <p:nvPr/>
        </p:nvCxnSpPr>
        <p:spPr>
          <a:xfrm>
            <a:off x="5138050" y="2256450"/>
            <a:ext cx="0" cy="630600"/>
          </a:xfrm>
          <a:prstGeom prst="straightConnector1">
            <a:avLst/>
          </a:prstGeom>
          <a:noFill/>
          <a:ln cap="flat" cmpd="sng" w="19050">
            <a:solidFill>
              <a:srgbClr val="F3F3F3"/>
            </a:solidFill>
            <a:prstDash val="solid"/>
            <a:round/>
            <a:headEnd len="med" w="med" type="oval"/>
            <a:tailEnd len="med" w="med" type="oval"/>
          </a:ln>
        </p:spPr>
      </p:cxnSp>
      <p:pic>
        <p:nvPicPr>
          <p:cNvPr id="491" name="Google Shape;491;p68"/>
          <p:cNvPicPr preferRelativeResize="0"/>
          <p:nvPr/>
        </p:nvPicPr>
        <p:blipFill>
          <a:blip r:embed="rId3">
            <a:alphaModFix/>
          </a:blip>
          <a:stretch>
            <a:fillRect/>
          </a:stretch>
        </p:blipFill>
        <p:spPr>
          <a:xfrm>
            <a:off x="239400" y="500475"/>
            <a:ext cx="1696774" cy="1269125"/>
          </a:xfrm>
          <a:prstGeom prst="rect">
            <a:avLst/>
          </a:prstGeom>
          <a:noFill/>
          <a:ln>
            <a:noFill/>
          </a:ln>
        </p:spPr>
      </p:pic>
      <p:pic>
        <p:nvPicPr>
          <p:cNvPr id="492" name="Google Shape;492;p68"/>
          <p:cNvPicPr preferRelativeResize="0"/>
          <p:nvPr/>
        </p:nvPicPr>
        <p:blipFill>
          <a:blip r:embed="rId4">
            <a:alphaModFix/>
          </a:blip>
          <a:stretch>
            <a:fillRect/>
          </a:stretch>
        </p:blipFill>
        <p:spPr>
          <a:xfrm>
            <a:off x="3111875" y="517650"/>
            <a:ext cx="1387176" cy="1387176"/>
          </a:xfrm>
          <a:prstGeom prst="rect">
            <a:avLst/>
          </a:prstGeom>
          <a:noFill/>
          <a:ln>
            <a:noFill/>
          </a:ln>
        </p:spPr>
      </p:pic>
      <p:pic>
        <p:nvPicPr>
          <p:cNvPr id="493" name="Google Shape;493;p68"/>
          <p:cNvPicPr preferRelativeResize="0"/>
          <p:nvPr/>
        </p:nvPicPr>
        <p:blipFill>
          <a:blip r:embed="rId5">
            <a:alphaModFix/>
          </a:blip>
          <a:stretch>
            <a:fillRect/>
          </a:stretch>
        </p:blipFill>
        <p:spPr>
          <a:xfrm>
            <a:off x="239400" y="3094150"/>
            <a:ext cx="1825275" cy="1218375"/>
          </a:xfrm>
          <a:prstGeom prst="rect">
            <a:avLst/>
          </a:prstGeom>
          <a:noFill/>
          <a:ln>
            <a:noFill/>
          </a:ln>
        </p:spPr>
      </p:pic>
      <p:pic>
        <p:nvPicPr>
          <p:cNvPr id="494" name="Google Shape;494;p68"/>
          <p:cNvPicPr preferRelativeResize="0"/>
          <p:nvPr/>
        </p:nvPicPr>
        <p:blipFill>
          <a:blip r:embed="rId6">
            <a:alphaModFix/>
          </a:blip>
          <a:stretch>
            <a:fillRect/>
          </a:stretch>
        </p:blipFill>
        <p:spPr>
          <a:xfrm>
            <a:off x="2966200" y="2620101"/>
            <a:ext cx="1794550" cy="1800625"/>
          </a:xfrm>
          <a:prstGeom prst="rect">
            <a:avLst/>
          </a:prstGeom>
          <a:noFill/>
          <a:ln>
            <a:noFill/>
          </a:ln>
        </p:spPr>
      </p:pic>
      <p:sp>
        <p:nvSpPr>
          <p:cNvPr id="495" name="Google Shape;495;p68"/>
          <p:cNvSpPr/>
          <p:nvPr/>
        </p:nvSpPr>
        <p:spPr>
          <a:xfrm>
            <a:off x="2182575" y="1020600"/>
            <a:ext cx="731400" cy="40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8"/>
          <p:cNvSpPr/>
          <p:nvPr/>
        </p:nvSpPr>
        <p:spPr>
          <a:xfrm>
            <a:off x="2182575" y="3535200"/>
            <a:ext cx="731400" cy="40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7" name="Google Shape;497;p68"/>
          <p:cNvPicPr preferRelativeResize="0"/>
          <p:nvPr/>
        </p:nvPicPr>
        <p:blipFill>
          <a:blip r:embed="rId7">
            <a:alphaModFix/>
          </a:blip>
          <a:stretch>
            <a:fillRect/>
          </a:stretch>
        </p:blipFill>
        <p:spPr>
          <a:xfrm>
            <a:off x="5515350" y="2342275"/>
            <a:ext cx="2762747" cy="2179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9"/>
          <p:cNvSpPr txBox="1"/>
          <p:nvPr/>
        </p:nvSpPr>
        <p:spPr>
          <a:xfrm>
            <a:off x="5357450" y="2104050"/>
            <a:ext cx="3576000" cy="12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rgbClr val="FFFFFF"/>
                </a:solidFill>
                <a:latin typeface="Raleway"/>
                <a:ea typeface="Raleway"/>
                <a:cs typeface="Raleway"/>
                <a:sym typeface="Raleway"/>
              </a:rPr>
              <a:t>"Forecasting is a difficult business, particularly when it is about the future"</a:t>
            </a:r>
            <a:r>
              <a:rPr lang="en" sz="1800">
                <a:solidFill>
                  <a:srgbClr val="FFFFFF"/>
                </a:solidFill>
                <a:latin typeface="Raleway"/>
                <a:ea typeface="Raleway"/>
                <a:cs typeface="Raleway"/>
                <a:sym typeface="Raleway"/>
              </a:rPr>
              <a:t> - Yogi Berra</a:t>
            </a:r>
            <a:endParaRPr sz="1800">
              <a:solidFill>
                <a:srgbClr val="FFFFFF"/>
              </a:solidFill>
              <a:latin typeface="Raleway"/>
              <a:ea typeface="Raleway"/>
              <a:cs typeface="Raleway"/>
              <a:sym typeface="Raleway"/>
            </a:endParaRPr>
          </a:p>
        </p:txBody>
      </p:sp>
      <p:sp>
        <p:nvSpPr>
          <p:cNvPr id="503" name="Google Shape;503;p69"/>
          <p:cNvSpPr txBox="1"/>
          <p:nvPr>
            <p:ph idx="4294967295" type="title"/>
          </p:nvPr>
        </p:nvSpPr>
        <p:spPr>
          <a:xfrm>
            <a:off x="5357450" y="1434600"/>
            <a:ext cx="3367800" cy="8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cxnSp>
        <p:nvCxnSpPr>
          <p:cNvPr id="504" name="Google Shape;504;p69"/>
          <p:cNvCxnSpPr/>
          <p:nvPr/>
        </p:nvCxnSpPr>
        <p:spPr>
          <a:xfrm>
            <a:off x="5138050" y="2256450"/>
            <a:ext cx="0" cy="630600"/>
          </a:xfrm>
          <a:prstGeom prst="straightConnector1">
            <a:avLst/>
          </a:prstGeom>
          <a:noFill/>
          <a:ln cap="flat" cmpd="sng" w="19050">
            <a:solidFill>
              <a:srgbClr val="F3F3F3"/>
            </a:solidFill>
            <a:prstDash val="solid"/>
            <a:round/>
            <a:headEnd len="med" w="med" type="oval"/>
            <a:tailEnd len="med" w="med" type="oval"/>
          </a:ln>
        </p:spPr>
      </p:cxnSp>
      <p:sp>
        <p:nvSpPr>
          <p:cNvPr id="505" name="Google Shape;505;p69"/>
          <p:cNvSpPr txBox="1"/>
          <p:nvPr>
            <p:ph idx="4294967295" type="title"/>
          </p:nvPr>
        </p:nvSpPr>
        <p:spPr>
          <a:xfrm>
            <a:off x="283250" y="1375625"/>
            <a:ext cx="4742400" cy="30903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Volatile</a:t>
            </a:r>
            <a:endParaRPr/>
          </a:p>
          <a:p>
            <a:pPr indent="-406400" lvl="0" marL="457200" rtl="0" algn="l">
              <a:spcBef>
                <a:spcPts val="0"/>
              </a:spcBef>
              <a:spcAft>
                <a:spcPts val="0"/>
              </a:spcAft>
              <a:buSzPts val="2800"/>
              <a:buChar char="-"/>
            </a:pPr>
            <a:r>
              <a:rPr lang="en"/>
              <a:t>Lack of sufficient real time data</a:t>
            </a:r>
            <a:endParaRPr/>
          </a:p>
          <a:p>
            <a:pPr indent="-406400" lvl="0" marL="457200" rtl="0" algn="l">
              <a:spcBef>
                <a:spcPts val="0"/>
              </a:spcBef>
              <a:spcAft>
                <a:spcPts val="0"/>
              </a:spcAft>
              <a:buSzPts val="2800"/>
              <a:buChar char="-"/>
            </a:pPr>
            <a:r>
              <a:rPr lang="en"/>
              <a:t>Challenging environment</a:t>
            </a:r>
            <a:endParaRPr/>
          </a:p>
          <a:p>
            <a:pPr indent="-406400" lvl="0" marL="457200" rtl="0" algn="l">
              <a:spcBef>
                <a:spcPts val="0"/>
              </a:spcBef>
              <a:spcAft>
                <a:spcPts val="0"/>
              </a:spcAft>
              <a:buSzPts val="2800"/>
              <a:buChar char="-"/>
            </a:pPr>
            <a:r>
              <a:rPr lang="en"/>
              <a:t>Poor resilience to market variations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0"/>
          <p:cNvSpPr txBox="1"/>
          <p:nvPr>
            <p:ph idx="4294967295" type="title"/>
          </p:nvPr>
        </p:nvSpPr>
        <p:spPr>
          <a:xfrm>
            <a:off x="2995250" y="1434600"/>
            <a:ext cx="3367800" cy="8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cxnSp>
        <p:nvCxnSpPr>
          <p:cNvPr id="511" name="Google Shape;511;p70"/>
          <p:cNvCxnSpPr/>
          <p:nvPr/>
        </p:nvCxnSpPr>
        <p:spPr>
          <a:xfrm>
            <a:off x="2775850" y="2256450"/>
            <a:ext cx="0" cy="630600"/>
          </a:xfrm>
          <a:prstGeom prst="straightConnector1">
            <a:avLst/>
          </a:prstGeom>
          <a:noFill/>
          <a:ln cap="flat" cmpd="sng" w="19050">
            <a:solidFill>
              <a:srgbClr val="F3F3F3"/>
            </a:solidFill>
            <a:prstDash val="solid"/>
            <a:round/>
            <a:headEnd len="med" w="med" type="oval"/>
            <a:tailEnd len="med" w="med" type="oval"/>
          </a:ln>
        </p:spPr>
      </p:cxnSp>
      <p:sp>
        <p:nvSpPr>
          <p:cNvPr id="512" name="Google Shape;512;p70"/>
          <p:cNvSpPr txBox="1"/>
          <p:nvPr/>
        </p:nvSpPr>
        <p:spPr>
          <a:xfrm>
            <a:off x="2995250" y="2104050"/>
            <a:ext cx="3576000" cy="120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Raleway"/>
                <a:ea typeface="Raleway"/>
                <a:cs typeface="Raleway"/>
                <a:sym typeface="Raleway"/>
              </a:rPr>
              <a:t>“essentially, all models are wrong, but some are useful”. - George E.P. Box</a:t>
            </a:r>
            <a:endParaRPr sz="1800">
              <a:solidFill>
                <a:srgbClr val="FFFFFF"/>
              </a:solidFill>
              <a:latin typeface="Raleway"/>
              <a:ea typeface="Raleway"/>
              <a:cs typeface="Raleway"/>
              <a:sym typeface="Raleway"/>
            </a:endParaRPr>
          </a:p>
          <a:p>
            <a:pPr indent="0" lvl="0" marL="0" rtl="0" algn="l">
              <a:spcBef>
                <a:spcPts val="0"/>
              </a:spcBef>
              <a:spcAft>
                <a:spcPts val="0"/>
              </a:spcAft>
              <a:buNone/>
            </a:pPr>
            <a:r>
              <a:t/>
            </a:r>
            <a:endParaRPr i="1" sz="1800">
              <a:solidFill>
                <a:srgbClr val="FFFFFF"/>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136" name="Google Shape;136;p26"/>
          <p:cNvPicPr preferRelativeResize="0"/>
          <p:nvPr/>
        </p:nvPicPr>
        <p:blipFill rotWithShape="1">
          <a:blip r:embed="rId3">
            <a:alphaModFix/>
          </a:blip>
          <a:srcRect b="0" l="0" r="-979" t="20166"/>
          <a:stretch/>
        </p:blipFill>
        <p:spPr>
          <a:xfrm>
            <a:off x="418513" y="402763"/>
            <a:ext cx="8306975" cy="4337976"/>
          </a:xfrm>
          <a:prstGeom prst="rect">
            <a:avLst/>
          </a:prstGeom>
          <a:noFill/>
          <a:ln>
            <a:noFill/>
          </a:ln>
        </p:spPr>
      </p:pic>
      <p:sp>
        <p:nvSpPr>
          <p:cNvPr id="137" name="Google Shape;137;p26"/>
          <p:cNvSpPr txBox="1"/>
          <p:nvPr/>
        </p:nvSpPr>
        <p:spPr>
          <a:xfrm>
            <a:off x="418525" y="4289575"/>
            <a:ext cx="6290100" cy="7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(Rand, 2016)</a:t>
            </a:r>
            <a:endParaRPr b="1">
              <a:latin typeface="Fira Sans Condensed"/>
              <a:ea typeface="Fira Sans Condensed"/>
              <a:cs typeface="Fira Sans Condensed"/>
              <a:sym typeface="Fira Sans Condense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1"/>
          <p:cNvSpPr txBox="1"/>
          <p:nvPr>
            <p:ph idx="4294967295" type="title"/>
          </p:nvPr>
        </p:nvSpPr>
        <p:spPr>
          <a:xfrm>
            <a:off x="2655925" y="1958700"/>
            <a:ext cx="5059500" cy="22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THANK YOU!</a:t>
            </a:r>
            <a:endParaRPr sz="6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7"/>
          <p:cNvSpPr txBox="1"/>
          <p:nvPr>
            <p:ph type="title"/>
          </p:nvPr>
        </p:nvSpPr>
        <p:spPr>
          <a:xfrm>
            <a:off x="5357450" y="1434600"/>
            <a:ext cx="33678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Background</a:t>
            </a:r>
            <a:endParaRPr/>
          </a:p>
        </p:txBody>
      </p:sp>
      <p:cxnSp>
        <p:nvCxnSpPr>
          <p:cNvPr id="143" name="Google Shape;143;p27"/>
          <p:cNvCxnSpPr/>
          <p:nvPr/>
        </p:nvCxnSpPr>
        <p:spPr>
          <a:xfrm>
            <a:off x="5138050" y="2256450"/>
            <a:ext cx="0" cy="630600"/>
          </a:xfrm>
          <a:prstGeom prst="straightConnector1">
            <a:avLst/>
          </a:prstGeom>
          <a:noFill/>
          <a:ln cap="flat" cmpd="sng" w="19050">
            <a:solidFill>
              <a:srgbClr val="F3F3F3"/>
            </a:solidFill>
            <a:prstDash val="solid"/>
            <a:round/>
            <a:headEnd len="med" w="med" type="oval"/>
            <a:tailEnd len="med" w="med" type="oval"/>
          </a:ln>
        </p:spPr>
      </p:cxnSp>
      <p:pic>
        <p:nvPicPr>
          <p:cNvPr id="144" name="Google Shape;144;p27"/>
          <p:cNvPicPr preferRelativeResize="0"/>
          <p:nvPr/>
        </p:nvPicPr>
        <p:blipFill>
          <a:blip r:embed="rId4">
            <a:alphaModFix/>
          </a:blip>
          <a:stretch>
            <a:fillRect/>
          </a:stretch>
        </p:blipFill>
        <p:spPr>
          <a:xfrm>
            <a:off x="296275" y="1906975"/>
            <a:ext cx="1387176" cy="1387176"/>
          </a:xfrm>
          <a:prstGeom prst="rect">
            <a:avLst/>
          </a:prstGeom>
          <a:noFill/>
          <a:ln>
            <a:noFill/>
          </a:ln>
        </p:spPr>
      </p:pic>
      <p:pic>
        <p:nvPicPr>
          <p:cNvPr id="145" name="Google Shape;145;p27"/>
          <p:cNvPicPr preferRelativeResize="0"/>
          <p:nvPr/>
        </p:nvPicPr>
        <p:blipFill>
          <a:blip r:embed="rId5">
            <a:alphaModFix/>
          </a:blip>
          <a:stretch>
            <a:fillRect/>
          </a:stretch>
        </p:blipFill>
        <p:spPr>
          <a:xfrm>
            <a:off x="1725900" y="1663251"/>
            <a:ext cx="1794550" cy="1800625"/>
          </a:xfrm>
          <a:prstGeom prst="rect">
            <a:avLst/>
          </a:prstGeom>
          <a:noFill/>
          <a:ln>
            <a:noFill/>
          </a:ln>
        </p:spPr>
      </p:pic>
      <p:pic>
        <p:nvPicPr>
          <p:cNvPr id="146" name="Google Shape;146;p27"/>
          <p:cNvPicPr preferRelativeResize="0"/>
          <p:nvPr/>
        </p:nvPicPr>
        <p:blipFill>
          <a:blip r:embed="rId6">
            <a:alphaModFix/>
          </a:blip>
          <a:stretch>
            <a:fillRect/>
          </a:stretch>
        </p:blipFill>
        <p:spPr>
          <a:xfrm>
            <a:off x="3662725" y="1958737"/>
            <a:ext cx="1259313" cy="1259288"/>
          </a:xfrm>
          <a:prstGeom prst="rect">
            <a:avLst/>
          </a:prstGeom>
          <a:noFill/>
          <a:ln>
            <a:noFill/>
          </a:ln>
        </p:spPr>
      </p:pic>
      <p:sp>
        <p:nvSpPr>
          <p:cNvPr id="147" name="Google Shape;147;p27"/>
          <p:cNvSpPr txBox="1"/>
          <p:nvPr/>
        </p:nvSpPr>
        <p:spPr>
          <a:xfrm>
            <a:off x="1864925" y="581750"/>
            <a:ext cx="16242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chemeClr val="lt2"/>
                </a:solidFill>
                <a:latin typeface="Rajdhani"/>
                <a:ea typeface="Rajdhani"/>
                <a:cs typeface="Rajdhani"/>
                <a:sym typeface="Rajdhani"/>
              </a:rPr>
              <a:t>2016:</a:t>
            </a:r>
            <a:endParaRPr>
              <a:latin typeface="Fira Sans Condensed Light"/>
              <a:ea typeface="Fira Sans Condensed Light"/>
              <a:cs typeface="Fira Sans Condensed Light"/>
              <a:sym typeface="Fira Sans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3500"/>
                                        <p:tgtEl>
                                          <p:spTgt spid="1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3500"/>
                                        <p:tgtEl>
                                          <p:spTgt spid="1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8"/>
          <p:cNvSpPr txBox="1"/>
          <p:nvPr>
            <p:ph type="title"/>
          </p:nvPr>
        </p:nvSpPr>
        <p:spPr>
          <a:xfrm>
            <a:off x="5357450" y="1434600"/>
            <a:ext cx="33678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Background</a:t>
            </a:r>
            <a:endParaRPr/>
          </a:p>
        </p:txBody>
      </p:sp>
      <p:cxnSp>
        <p:nvCxnSpPr>
          <p:cNvPr id="153" name="Google Shape;153;p28"/>
          <p:cNvCxnSpPr/>
          <p:nvPr/>
        </p:nvCxnSpPr>
        <p:spPr>
          <a:xfrm>
            <a:off x="5138050" y="2256450"/>
            <a:ext cx="0" cy="630600"/>
          </a:xfrm>
          <a:prstGeom prst="straightConnector1">
            <a:avLst/>
          </a:prstGeom>
          <a:noFill/>
          <a:ln cap="flat" cmpd="sng" w="19050">
            <a:solidFill>
              <a:srgbClr val="F3F3F3"/>
            </a:solidFill>
            <a:prstDash val="solid"/>
            <a:round/>
            <a:headEnd len="med" w="med" type="oval"/>
            <a:tailEnd len="med" w="med" type="oval"/>
          </a:ln>
        </p:spPr>
      </p:cxnSp>
      <p:pic>
        <p:nvPicPr>
          <p:cNvPr id="154" name="Google Shape;154;p28"/>
          <p:cNvPicPr preferRelativeResize="0"/>
          <p:nvPr/>
        </p:nvPicPr>
        <p:blipFill>
          <a:blip r:embed="rId4">
            <a:alphaModFix/>
          </a:blip>
          <a:stretch>
            <a:fillRect/>
          </a:stretch>
        </p:blipFill>
        <p:spPr>
          <a:xfrm>
            <a:off x="296275" y="3238291"/>
            <a:ext cx="1387176" cy="1387176"/>
          </a:xfrm>
          <a:prstGeom prst="rect">
            <a:avLst/>
          </a:prstGeom>
          <a:noFill/>
          <a:ln>
            <a:noFill/>
          </a:ln>
        </p:spPr>
      </p:pic>
      <p:pic>
        <p:nvPicPr>
          <p:cNvPr id="155" name="Google Shape;155;p28"/>
          <p:cNvPicPr preferRelativeResize="0"/>
          <p:nvPr/>
        </p:nvPicPr>
        <p:blipFill>
          <a:blip r:embed="rId5">
            <a:alphaModFix/>
          </a:blip>
          <a:stretch>
            <a:fillRect/>
          </a:stretch>
        </p:blipFill>
        <p:spPr>
          <a:xfrm>
            <a:off x="1725900" y="2958651"/>
            <a:ext cx="1794550" cy="1800625"/>
          </a:xfrm>
          <a:prstGeom prst="rect">
            <a:avLst/>
          </a:prstGeom>
          <a:noFill/>
          <a:ln>
            <a:noFill/>
          </a:ln>
        </p:spPr>
      </p:pic>
      <p:pic>
        <p:nvPicPr>
          <p:cNvPr id="156" name="Google Shape;156;p28"/>
          <p:cNvPicPr preferRelativeResize="0"/>
          <p:nvPr/>
        </p:nvPicPr>
        <p:blipFill>
          <a:blip r:embed="rId6">
            <a:alphaModFix/>
          </a:blip>
          <a:stretch>
            <a:fillRect/>
          </a:stretch>
        </p:blipFill>
        <p:spPr>
          <a:xfrm>
            <a:off x="3662725" y="3254137"/>
            <a:ext cx="1259313" cy="1259288"/>
          </a:xfrm>
          <a:prstGeom prst="rect">
            <a:avLst/>
          </a:prstGeom>
          <a:noFill/>
          <a:ln>
            <a:noFill/>
          </a:ln>
        </p:spPr>
      </p:pic>
      <p:sp>
        <p:nvSpPr>
          <p:cNvPr id="157" name="Google Shape;157;p28"/>
          <p:cNvSpPr/>
          <p:nvPr/>
        </p:nvSpPr>
        <p:spPr>
          <a:xfrm>
            <a:off x="2394993" y="1853913"/>
            <a:ext cx="369000" cy="911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28"/>
          <p:cNvPicPr preferRelativeResize="0"/>
          <p:nvPr/>
        </p:nvPicPr>
        <p:blipFill>
          <a:blip r:embed="rId7">
            <a:alphaModFix/>
          </a:blip>
          <a:stretch>
            <a:fillRect/>
          </a:stretch>
        </p:blipFill>
        <p:spPr>
          <a:xfrm>
            <a:off x="3126826" y="1853913"/>
            <a:ext cx="641544" cy="911402"/>
          </a:xfrm>
          <a:prstGeom prst="rect">
            <a:avLst/>
          </a:prstGeom>
          <a:noFill/>
          <a:ln>
            <a:noFill/>
          </a:ln>
        </p:spPr>
      </p:pic>
      <p:pic>
        <p:nvPicPr>
          <p:cNvPr id="159" name="Google Shape;159;p28"/>
          <p:cNvPicPr preferRelativeResize="0"/>
          <p:nvPr/>
        </p:nvPicPr>
        <p:blipFill>
          <a:blip r:embed="rId8">
            <a:alphaModFix/>
          </a:blip>
          <a:stretch>
            <a:fillRect/>
          </a:stretch>
        </p:blipFill>
        <p:spPr>
          <a:xfrm>
            <a:off x="1072425" y="92525"/>
            <a:ext cx="3232552" cy="1568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29"/>
          <p:cNvSpPr txBox="1"/>
          <p:nvPr>
            <p:ph type="title"/>
          </p:nvPr>
        </p:nvSpPr>
        <p:spPr>
          <a:xfrm>
            <a:off x="5198250" y="1434600"/>
            <a:ext cx="40623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Collection</a:t>
            </a:r>
            <a:endParaRPr/>
          </a:p>
        </p:txBody>
      </p:sp>
      <p:cxnSp>
        <p:nvCxnSpPr>
          <p:cNvPr id="165" name="Google Shape;165;p29"/>
          <p:cNvCxnSpPr/>
          <p:nvPr/>
        </p:nvCxnSpPr>
        <p:spPr>
          <a:xfrm>
            <a:off x="5138050" y="2256450"/>
            <a:ext cx="0" cy="630600"/>
          </a:xfrm>
          <a:prstGeom prst="straightConnector1">
            <a:avLst/>
          </a:prstGeom>
          <a:noFill/>
          <a:ln cap="flat" cmpd="sng" w="19050">
            <a:solidFill>
              <a:srgbClr val="F3F3F3"/>
            </a:solidFill>
            <a:prstDash val="solid"/>
            <a:round/>
            <a:headEnd len="med" w="med" type="oval"/>
            <a:tailEnd len="med" w="med" type="oval"/>
          </a:ln>
        </p:spPr>
      </p:cxnSp>
      <p:pic>
        <p:nvPicPr>
          <p:cNvPr id="166" name="Google Shape;166;p29"/>
          <p:cNvPicPr preferRelativeResize="0"/>
          <p:nvPr/>
        </p:nvPicPr>
        <p:blipFill>
          <a:blip r:embed="rId4">
            <a:alphaModFix/>
          </a:blip>
          <a:stretch>
            <a:fillRect/>
          </a:stretch>
        </p:blipFill>
        <p:spPr>
          <a:xfrm>
            <a:off x="319875" y="3042466"/>
            <a:ext cx="1387176" cy="1387176"/>
          </a:xfrm>
          <a:prstGeom prst="rect">
            <a:avLst/>
          </a:prstGeom>
          <a:noFill/>
          <a:ln>
            <a:noFill/>
          </a:ln>
        </p:spPr>
      </p:pic>
      <p:pic>
        <p:nvPicPr>
          <p:cNvPr id="167" name="Google Shape;167;p29"/>
          <p:cNvPicPr preferRelativeResize="0"/>
          <p:nvPr/>
        </p:nvPicPr>
        <p:blipFill>
          <a:blip r:embed="rId5">
            <a:alphaModFix/>
          </a:blip>
          <a:stretch>
            <a:fillRect/>
          </a:stretch>
        </p:blipFill>
        <p:spPr>
          <a:xfrm>
            <a:off x="3686325" y="3170537"/>
            <a:ext cx="1259313" cy="1259288"/>
          </a:xfrm>
          <a:prstGeom prst="rect">
            <a:avLst/>
          </a:prstGeom>
          <a:noFill/>
          <a:ln>
            <a:noFill/>
          </a:ln>
        </p:spPr>
      </p:pic>
      <p:sp>
        <p:nvSpPr>
          <p:cNvPr id="168" name="Google Shape;168;p29"/>
          <p:cNvSpPr/>
          <p:nvPr/>
        </p:nvSpPr>
        <p:spPr>
          <a:xfrm rot="1245795">
            <a:off x="1109432" y="1884884"/>
            <a:ext cx="368963" cy="911487"/>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9"/>
          <p:cNvSpPr/>
          <p:nvPr/>
        </p:nvSpPr>
        <p:spPr>
          <a:xfrm rot="-1168884">
            <a:off x="3541389" y="1825906"/>
            <a:ext cx="368815" cy="911362"/>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29"/>
          <p:cNvPicPr preferRelativeResize="0"/>
          <p:nvPr/>
        </p:nvPicPr>
        <p:blipFill>
          <a:blip r:embed="rId6">
            <a:alphaModFix/>
          </a:blip>
          <a:stretch>
            <a:fillRect/>
          </a:stretch>
        </p:blipFill>
        <p:spPr>
          <a:xfrm>
            <a:off x="1754825" y="200950"/>
            <a:ext cx="1594525" cy="1594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30"/>
          <p:cNvSpPr txBox="1"/>
          <p:nvPr>
            <p:ph type="title"/>
          </p:nvPr>
        </p:nvSpPr>
        <p:spPr>
          <a:xfrm>
            <a:off x="5198250" y="-13200"/>
            <a:ext cx="40623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Pre-processing</a:t>
            </a:r>
            <a:endParaRPr/>
          </a:p>
        </p:txBody>
      </p:sp>
      <p:cxnSp>
        <p:nvCxnSpPr>
          <p:cNvPr id="176" name="Google Shape;176;p30"/>
          <p:cNvCxnSpPr/>
          <p:nvPr/>
        </p:nvCxnSpPr>
        <p:spPr>
          <a:xfrm>
            <a:off x="5138050" y="808650"/>
            <a:ext cx="0" cy="630600"/>
          </a:xfrm>
          <a:prstGeom prst="straightConnector1">
            <a:avLst/>
          </a:prstGeom>
          <a:noFill/>
          <a:ln cap="flat" cmpd="sng" w="19050">
            <a:solidFill>
              <a:srgbClr val="F3F3F3"/>
            </a:solidFill>
            <a:prstDash val="solid"/>
            <a:round/>
            <a:headEnd len="med" w="med" type="oval"/>
            <a:tailEnd len="med" w="med" type="oval"/>
          </a:ln>
        </p:spPr>
      </p:cxnSp>
      <p:pic>
        <p:nvPicPr>
          <p:cNvPr id="177" name="Google Shape;177;p30"/>
          <p:cNvPicPr preferRelativeResize="0"/>
          <p:nvPr/>
        </p:nvPicPr>
        <p:blipFill>
          <a:blip r:embed="rId4">
            <a:alphaModFix/>
          </a:blip>
          <a:stretch>
            <a:fillRect/>
          </a:stretch>
        </p:blipFill>
        <p:spPr>
          <a:xfrm>
            <a:off x="59150" y="2607000"/>
            <a:ext cx="2951201" cy="2125825"/>
          </a:xfrm>
          <a:prstGeom prst="rect">
            <a:avLst/>
          </a:prstGeom>
          <a:noFill/>
          <a:ln>
            <a:noFill/>
          </a:ln>
        </p:spPr>
      </p:pic>
      <p:pic>
        <p:nvPicPr>
          <p:cNvPr id="178" name="Google Shape;178;p30"/>
          <p:cNvPicPr preferRelativeResize="0"/>
          <p:nvPr/>
        </p:nvPicPr>
        <p:blipFill>
          <a:blip r:embed="rId5">
            <a:alphaModFix/>
          </a:blip>
          <a:stretch>
            <a:fillRect/>
          </a:stretch>
        </p:blipFill>
        <p:spPr>
          <a:xfrm>
            <a:off x="1167250" y="97000"/>
            <a:ext cx="2797300" cy="2001325"/>
          </a:xfrm>
          <a:prstGeom prst="rect">
            <a:avLst/>
          </a:prstGeom>
          <a:noFill/>
          <a:ln>
            <a:noFill/>
          </a:ln>
        </p:spPr>
      </p:pic>
      <p:sp>
        <p:nvSpPr>
          <p:cNvPr id="179" name="Google Shape;179;p30"/>
          <p:cNvSpPr txBox="1"/>
          <p:nvPr>
            <p:ph type="title"/>
          </p:nvPr>
        </p:nvSpPr>
        <p:spPr>
          <a:xfrm>
            <a:off x="1940475" y="1732700"/>
            <a:ext cx="1049400" cy="12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Daily</a:t>
            </a:r>
            <a:endParaRPr sz="3000"/>
          </a:p>
        </p:txBody>
      </p:sp>
      <p:pic>
        <p:nvPicPr>
          <p:cNvPr id="180" name="Google Shape;180;p30"/>
          <p:cNvPicPr preferRelativeResize="0"/>
          <p:nvPr/>
        </p:nvPicPr>
        <p:blipFill>
          <a:blip r:embed="rId6">
            <a:alphaModFix/>
          </a:blip>
          <a:stretch>
            <a:fillRect/>
          </a:stretch>
        </p:blipFill>
        <p:spPr>
          <a:xfrm>
            <a:off x="3096401" y="2622016"/>
            <a:ext cx="2951200" cy="2095795"/>
          </a:xfrm>
          <a:prstGeom prst="rect">
            <a:avLst/>
          </a:prstGeom>
          <a:noFill/>
          <a:ln>
            <a:noFill/>
          </a:ln>
        </p:spPr>
      </p:pic>
      <p:sp>
        <p:nvSpPr>
          <p:cNvPr id="181" name="Google Shape;181;p30"/>
          <p:cNvSpPr txBox="1"/>
          <p:nvPr>
            <p:ph type="title"/>
          </p:nvPr>
        </p:nvSpPr>
        <p:spPr>
          <a:xfrm>
            <a:off x="911550" y="4302150"/>
            <a:ext cx="1882800" cy="12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Weekly</a:t>
            </a:r>
            <a:endParaRPr sz="3000"/>
          </a:p>
        </p:txBody>
      </p:sp>
      <p:sp>
        <p:nvSpPr>
          <p:cNvPr id="182" name="Google Shape;182;p30"/>
          <p:cNvSpPr txBox="1"/>
          <p:nvPr>
            <p:ph type="title"/>
          </p:nvPr>
        </p:nvSpPr>
        <p:spPr>
          <a:xfrm>
            <a:off x="3703350" y="4302150"/>
            <a:ext cx="1882800" cy="12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Biw</a:t>
            </a:r>
            <a:r>
              <a:rPr lang="en" sz="3000"/>
              <a:t>eekly</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